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9"/>
  </p:notesMasterIdLst>
  <p:sldIdLst>
    <p:sldId id="670" r:id="rId2"/>
    <p:sldId id="672" r:id="rId3"/>
    <p:sldId id="662" r:id="rId4"/>
    <p:sldId id="436" r:id="rId5"/>
    <p:sldId id="684" r:id="rId6"/>
    <p:sldId id="665" r:id="rId7"/>
    <p:sldId id="669" r:id="rId8"/>
    <p:sldId id="328" r:id="rId9"/>
    <p:sldId id="336" r:id="rId10"/>
    <p:sldId id="324" r:id="rId11"/>
    <p:sldId id="394" r:id="rId12"/>
    <p:sldId id="337" r:id="rId13"/>
    <p:sldId id="500" r:id="rId14"/>
    <p:sldId id="438" r:id="rId15"/>
    <p:sldId id="433" r:id="rId16"/>
    <p:sldId id="423" r:id="rId17"/>
    <p:sldId id="335" r:id="rId18"/>
    <p:sldId id="431" r:id="rId19"/>
    <p:sldId id="283" r:id="rId20"/>
    <p:sldId id="432" r:id="rId21"/>
    <p:sldId id="334" r:id="rId22"/>
    <p:sldId id="278" r:id="rId23"/>
    <p:sldId id="420" r:id="rId24"/>
    <p:sldId id="682" r:id="rId25"/>
    <p:sldId id="427" r:id="rId26"/>
    <p:sldId id="347" r:id="rId27"/>
    <p:sldId id="268" r:id="rId28"/>
    <p:sldId id="680" r:id="rId29"/>
    <p:sldId id="667" r:id="rId30"/>
    <p:sldId id="688" r:id="rId31"/>
    <p:sldId id="489" r:id="rId32"/>
    <p:sldId id="687" r:id="rId33"/>
    <p:sldId id="444" r:id="rId34"/>
    <p:sldId id="686" r:id="rId35"/>
    <p:sldId id="685" r:id="rId36"/>
    <p:sldId id="674" r:id="rId37"/>
    <p:sldId id="694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/>
    <p:restoredTop sz="90707"/>
  </p:normalViewPr>
  <p:slideViewPr>
    <p:cSldViewPr snapToGrid="0" snapToObjects="1">
      <p:cViewPr varScale="1">
        <p:scale>
          <a:sx n="99" d="100"/>
          <a:sy n="99" d="100"/>
        </p:scale>
        <p:origin x="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70A7B-8AC1-8344-A8FA-0E752991857A}" type="datetimeFigureOut">
              <a:rPr lang="en-US" smtClean="0"/>
              <a:t>4/9/20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BDCEC-F4DC-DB40-9CAC-5783F7EE4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43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ausa.org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Good..-I'm RT-Thank U having me-</a:t>
            </a:r>
            <a:br>
              <a:rPr lang="en-US" sz="1100" dirty="0"/>
            </a:br>
            <a:r>
              <a:rPr lang="en-US" sz="1100" dirty="0"/>
              <a:t>CONTEXT-Why I'm Here and Why I Care Livers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Preston Id </a:t>
            </a:r>
            <a:r>
              <a:rPr lang="en-US" sz="1100" dirty="0" err="1"/>
              <a:t>ist</a:t>
            </a:r>
            <a:r>
              <a:rPr lang="en-US" sz="1100" dirty="0"/>
              <a:t> Hospitalist -GRAN PRIX</a:t>
            </a:r>
          </a:p>
          <a:p>
            <a:r>
              <a:rPr lang="en-US" sz="1100" dirty="0"/>
              <a:t>ED LDS-10 </a:t>
            </a:r>
            <a:r>
              <a:rPr lang="en-US" sz="1100" dirty="0" err="1"/>
              <a:t>yr</a:t>
            </a:r>
            <a:r>
              <a:rPr lang="en-US" sz="1100" dirty="0"/>
              <a:t>-Trauma   Know 2 am</a:t>
            </a:r>
          </a:p>
          <a:p>
            <a:r>
              <a:rPr lang="en-US" sz="1100" dirty="0"/>
              <a:t>1986 Honor/</a:t>
            </a:r>
            <a:r>
              <a:rPr lang="en-US" sz="1100" dirty="0" err="1"/>
              <a:t>Privil</a:t>
            </a:r>
            <a:r>
              <a:rPr lang="en-US" sz="1100" dirty="0"/>
              <a:t>-Utah's first </a:t>
            </a:r>
            <a:r>
              <a:rPr lang="en-US" sz="1100" dirty="0" err="1"/>
              <a:t>LTx</a:t>
            </a:r>
            <a:r>
              <a:rPr lang="en-US" sz="1100" dirty="0"/>
              <a:t> Team at LDS Hosp</a:t>
            </a:r>
          </a:p>
          <a:p>
            <a:r>
              <a:rPr lang="en-US" sz="1100" dirty="0"/>
              <a:t>2002 Ironically best friend TDB- Father LT 26# vascular</a:t>
            </a:r>
            <a:br>
              <a:rPr lang="en-US" sz="1100" dirty="0"/>
            </a:br>
            <a:r>
              <a:rPr lang="en-US" sz="1100" dirty="0"/>
              <a:t>2012- Opportun2 return to the UU and joined a new </a:t>
            </a:r>
            <a:r>
              <a:rPr lang="en-US" sz="1100" dirty="0" err="1"/>
              <a:t>LTx</a:t>
            </a:r>
            <a:r>
              <a:rPr lang="en-US" sz="1100" dirty="0"/>
              <a:t> team Which Leads  us into the Origin Talk n</a:t>
            </a:r>
          </a:p>
          <a:p>
            <a:r>
              <a:rPr lang="en-US" sz="1100" dirty="0"/>
              <a:t> Lessons Learned from the Transfer Call Center</a:t>
            </a:r>
            <a:br>
              <a:rPr lang="en-US" sz="1100" dirty="0"/>
            </a:b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82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CALLS NOT TRAINED</a:t>
            </a:r>
            <a:br>
              <a:rPr lang="en-US" dirty="0"/>
            </a:br>
            <a:r>
              <a:rPr lang="en-US" dirty="0"/>
              <a:t>lesson #1-new partners-</a:t>
            </a:r>
          </a:p>
          <a:p>
            <a:endParaRPr lang="en-US" dirty="0"/>
          </a:p>
          <a:p>
            <a:r>
              <a:rPr lang="en-US" dirty="0"/>
              <a:t>lesson #2-Confusion-Listing/alcohol /cancer</a:t>
            </a:r>
          </a:p>
          <a:p>
            <a:endParaRPr lang="en-US" dirty="0"/>
          </a:p>
          <a:p>
            <a:r>
              <a:rPr lang="en-US" dirty="0"/>
              <a:t>CALLS NOT TRAINED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26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 CONFUSION was REAL</a:t>
            </a:r>
          </a:p>
          <a:p>
            <a:r>
              <a:rPr lang="en-US" dirty="0"/>
              <a:t>Mainly too sick –not use to see MELD 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r>
              <a:rPr lang="en-US" dirty="0"/>
              <a:t>3 weeks after first time gave talk  </a:t>
            </a:r>
            <a:br>
              <a:rPr lang="en-US" dirty="0"/>
            </a:br>
            <a:r>
              <a:rPr lang="en-US" dirty="0"/>
              <a:t>called about these first 2 patients wanted guidance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r>
              <a:rPr lang="en-US" dirty="0"/>
              <a:t>3rd PT-Confusion about hi output failure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 me say you never think it will happen to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32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So tell you about a 8.2 mile unrelenting bike race- hill climb like </a:t>
            </a:r>
            <a:r>
              <a:rPr lang="en-US" b="1" baseline="0" dirty="0" err="1"/>
              <a:t>theTour</a:t>
            </a:r>
            <a:r>
              <a:rPr lang="en-US" b="1" baseline="0" dirty="0"/>
              <a:t> 10 months following 14 complicated hour transplant</a:t>
            </a:r>
          </a:p>
          <a:p>
            <a:r>
              <a:rPr lang="en-US" b="1" dirty="0"/>
              <a:t>Here are a Couple of Avid Cyclist: Members</a:t>
            </a:r>
            <a:r>
              <a:rPr lang="en-US" b="1" baseline="0" dirty="0"/>
              <a:t> of the Team Donate Life The Honey Badgers</a:t>
            </a:r>
            <a:br>
              <a:rPr lang="en-US" b="1" baseline="0" dirty="0"/>
            </a:b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In 1999 my best friend my best friend </a:t>
            </a:r>
            <a:r>
              <a:rPr lang="en-US" b="1" baseline="0" dirty="0" err="1"/>
              <a:t>Dr.Terry</a:t>
            </a:r>
            <a:r>
              <a:rPr lang="en-US" b="1" baseline="0" dirty="0"/>
              <a:t> Box began to die from a vascular liver tumor </a:t>
            </a:r>
            <a:br>
              <a:rPr lang="en-US" b="1" baseline="0" dirty="0"/>
            </a:br>
            <a:r>
              <a:rPr lang="en-US" b="1" baseline="0" dirty="0"/>
              <a:t>In 2002 the tumor had grown to 24 pound and he was in liver failure with high cardiac output failure</a:t>
            </a:r>
            <a:br>
              <a:rPr lang="en-US" b="1" baseline="0" dirty="0"/>
            </a:br>
            <a:r>
              <a:rPr lang="en-US" b="1" baseline="0" dirty="0"/>
              <a:t>on oct 19 2002 he was called for OLT to remove the tumor</a:t>
            </a:r>
            <a:br>
              <a:rPr lang="en-US" b="1" baseline="0" dirty="0"/>
            </a:br>
            <a:r>
              <a:rPr lang="en-US" b="1" baseline="0" dirty="0"/>
              <a:t>I said goodbye not knowing 10 months later we would be racing to the top of Alta</a:t>
            </a:r>
            <a:br>
              <a:rPr lang="en-US" b="1" baseline="0" dirty="0"/>
            </a:br>
            <a:r>
              <a:rPr lang="en-US" b="1" baseline="0" dirty="0"/>
              <a:t>Who had a liver transplant  Who won the race?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So I Am hear to end the confusion and talk about a simple items that improve survival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09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Cirrhosis is an architectural deformed organ </a:t>
            </a:r>
            <a:r>
              <a:rPr lang="en-US" dirty="0" err="1"/>
              <a:t>particularily</a:t>
            </a:r>
            <a:r>
              <a:rPr lang="en-US" dirty="0"/>
              <a:t> the delicate vascular system</a:t>
            </a:r>
            <a:br>
              <a:rPr lang="en-US" dirty="0"/>
            </a:br>
            <a:r>
              <a:rPr lang="en-US" dirty="0"/>
              <a:t>Portal Blood cant easily flow in</a:t>
            </a:r>
            <a:br>
              <a:rPr lang="en-US" dirty="0"/>
            </a:br>
            <a:r>
              <a:rPr lang="en-US" dirty="0"/>
              <a:t>Causes a back pressure in the portal system</a:t>
            </a:r>
          </a:p>
          <a:p>
            <a:r>
              <a:rPr lang="en-US" b="1" dirty="0"/>
              <a:t>MONEY</a:t>
            </a:r>
          </a:p>
          <a:p>
            <a:r>
              <a:rPr lang="en-US" b="1" dirty="0"/>
              <a:t>AND IT IS the COMPENSATORY MECHANISM that cause all the </a:t>
            </a:r>
            <a:r>
              <a:rPr lang="en-US" b="1" dirty="0" err="1"/>
              <a:t>sx</a:t>
            </a:r>
            <a:r>
              <a:rPr lang="en-US" b="1" dirty="0"/>
              <a:t> of decomp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00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dirty="0"/>
              <a:t>But what is important is The natural </a:t>
            </a:r>
            <a:r>
              <a:rPr lang="en-US" sz="2400" b="1" dirty="0" err="1"/>
              <a:t>hx</a:t>
            </a:r>
            <a:r>
              <a:rPr lang="en-US" sz="2400" b="1" dirty="0"/>
              <a:t> is defined by the Timeline of 2 main prognostic stages of Cirrhosis defined by the presence or absence of these complications</a:t>
            </a:r>
            <a:br>
              <a:rPr lang="en-US" sz="2400" b="1" dirty="0"/>
            </a:br>
            <a:r>
              <a:rPr lang="en-US" sz="2400" b="1" dirty="0"/>
              <a:t>we go from compensated cirrhosis  completely ASX to the development of symptomatic complications</a:t>
            </a:r>
            <a:br>
              <a:rPr lang="en-US" sz="2400" b="1" dirty="0"/>
            </a:br>
            <a:r>
              <a:rPr lang="en-US" sz="2400" b="1" dirty="0"/>
              <a:t>ascites jaundice variceal bleed encephalopathy-define decompensated cirrhosis</a:t>
            </a:r>
            <a:br>
              <a:rPr lang="en-US" sz="2400" b="1" dirty="0"/>
            </a:br>
            <a:br>
              <a:rPr lang="en-US" sz="2400" dirty="0"/>
            </a:b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3AAD6-CBCB-0F40-B231-8AA2CB22C1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11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NOW MONEY SLIDE-</a:t>
            </a:r>
            <a:br>
              <a:rPr lang="en-US" b="1" dirty="0"/>
            </a:br>
            <a:r>
              <a:rPr lang="en-US" b="1" dirty="0"/>
              <a:t>#1WHAT MEDIAN SURVIVAL</a:t>
            </a:r>
          </a:p>
          <a:p>
            <a:r>
              <a:rPr lang="en-US" b="1" dirty="0"/>
              <a:t>If compensated-12 </a:t>
            </a:r>
            <a:r>
              <a:rPr lang="en-US" b="1" dirty="0" err="1"/>
              <a:t>yr</a:t>
            </a:r>
            <a:br>
              <a:rPr lang="en-US" b="1" dirty="0"/>
            </a:br>
            <a:r>
              <a:rPr lang="en-US" b="1" dirty="0"/>
              <a:t>if decomp-HRS 2 weeks or 18 months</a:t>
            </a:r>
          </a:p>
          <a:p>
            <a:r>
              <a:rPr lang="en-US" b="1" dirty="0"/>
              <a:t>#2 If compensated is ASX How predict ???</a:t>
            </a:r>
            <a:br>
              <a:rPr lang="en-US" dirty="0"/>
            </a:br>
            <a:r>
              <a:rPr lang="en-US" dirty="0"/>
              <a:t>SIMPLE PLATELET COUNT  </a:t>
            </a:r>
            <a:r>
              <a:rPr lang="en-US" b="1" dirty="0"/>
              <a:t>150, 000  &lt; 100,000</a:t>
            </a:r>
            <a:br>
              <a:rPr lang="en-US" b="1" dirty="0"/>
            </a:br>
            <a:r>
              <a:rPr lang="en-US" b="1" dirty="0"/>
              <a:t>OK so its 2 am do you think get simple comp </a:t>
            </a:r>
            <a:r>
              <a:rPr lang="en-US" b="1" dirty="0" err="1"/>
              <a:t>cirrh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754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simple </a:t>
            </a:r>
            <a:r>
              <a:rPr lang="en-US" dirty="0" err="1"/>
              <a:t>hx</a:t>
            </a:r>
            <a:r>
              <a:rPr lang="en-US" dirty="0"/>
              <a:t> </a:t>
            </a:r>
            <a:r>
              <a:rPr lang="en-US" dirty="0" err="1"/>
              <a:t>px</a:t>
            </a:r>
            <a:r>
              <a:rPr lang="en-US" dirty="0"/>
              <a:t>  imaging cultures</a:t>
            </a:r>
          </a:p>
          <a:p>
            <a:r>
              <a:rPr lang="en-US" dirty="0"/>
              <a:t>Turn </a:t>
            </a:r>
            <a:r>
              <a:rPr lang="en-US" dirty="0" err="1"/>
              <a:t>tothe</a:t>
            </a:r>
            <a:r>
              <a:rPr lang="en-US" dirty="0"/>
              <a:t> underlying chronic </a:t>
            </a:r>
            <a:r>
              <a:rPr lang="en-US" dirty="0" err="1"/>
              <a:t>dz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9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treat underlying </a:t>
            </a:r>
            <a:r>
              <a:rPr lang="en-US" dirty="0" err="1"/>
              <a:t>dz</a:t>
            </a:r>
            <a:endParaRPr lang="en-US" dirty="0"/>
          </a:p>
          <a:p>
            <a:r>
              <a:rPr lang="en-US" dirty="0"/>
              <a:t>stop inflammation </a:t>
            </a:r>
            <a:br>
              <a:rPr lang="en-US" dirty="0"/>
            </a:br>
            <a:r>
              <a:rPr lang="en-US" dirty="0"/>
              <a:t>cell death</a:t>
            </a:r>
          </a:p>
          <a:p>
            <a:r>
              <a:rPr lang="en-US" dirty="0"/>
              <a:t>stop stimulation of stellate cells  </a:t>
            </a:r>
            <a:br>
              <a:rPr lang="en-US" dirty="0"/>
            </a:br>
            <a:r>
              <a:rPr lang="en-US" dirty="0"/>
              <a:t>stop progressive fibrosis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3AAD6-CBCB-0F40-B231-8AA2CB22C1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37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Ascites is usually the 1</a:t>
            </a:r>
            <a:r>
              <a:rPr lang="en-US" b="1" baseline="30000" dirty="0"/>
              <a:t>st</a:t>
            </a:r>
            <a:r>
              <a:rPr lang="en-US" b="1" dirty="0"/>
              <a:t> sign of decompensation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38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15% not Hepatic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46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87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8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ABRALDES 2016 </a:t>
            </a:r>
          </a:p>
          <a:p>
            <a:r>
              <a:rPr lang="en-US" dirty="0"/>
              <a:t>NOEFFECT REBLEED BUT IMPROVE SURVIVAL</a:t>
            </a:r>
            <a:br>
              <a:rPr lang="en-US" dirty="0"/>
            </a:br>
            <a:r>
              <a:rPr lang="en-US" dirty="0" err="1"/>
              <a:t>BBlock+Banding</a:t>
            </a:r>
            <a:r>
              <a:rPr lang="en-US" dirty="0"/>
              <a:t>  day 10 </a:t>
            </a:r>
            <a:r>
              <a:rPr lang="en-US" dirty="0" err="1"/>
              <a:t>simvastatins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29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Albumin + Vasoactive-octreotide and midodrine</a:t>
            </a:r>
            <a:br>
              <a:rPr lang="en-US" b="1" dirty="0"/>
            </a:br>
            <a:r>
              <a:rPr lang="en-US" b="1" dirty="0"/>
              <a:t>Alb + </a:t>
            </a:r>
            <a:r>
              <a:rPr lang="en-US" b="1" dirty="0" err="1"/>
              <a:t>norepi</a:t>
            </a:r>
            <a:r>
              <a:rPr lang="en-US" b="1" dirty="0"/>
              <a:t> Type 1 –ICU</a:t>
            </a:r>
            <a:br>
              <a:rPr lang="en-US" b="1" dirty="0"/>
            </a:br>
            <a:r>
              <a:rPr lang="en-US" b="1" dirty="0"/>
              <a:t>Referral</a:t>
            </a:r>
            <a:r>
              <a:rPr lang="en-US" b="1" baseline="0" dirty="0"/>
              <a:t> Tx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531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 to Renal failure-</a:t>
            </a:r>
          </a:p>
          <a:p>
            <a:r>
              <a:rPr lang="en-US" dirty="0"/>
              <a:t>Type 1: 2 week median survival</a:t>
            </a:r>
          </a:p>
          <a:p>
            <a:r>
              <a:rPr lang="en-US" dirty="0"/>
              <a:t>Type 2: fact of life/liver failure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21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would like every ones attention and to focus on the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BBDCEC-F4DC-DB40-9CAC-5783F7EE41F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0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0684" lvl="0" indent="-260684">
              <a:lnSpc>
                <a:spcPct val="120000"/>
              </a:lnSpc>
              <a:spcBef>
                <a:spcPts val="600"/>
              </a:spcBef>
              <a:buClrTx/>
              <a:buSzPct val="100000"/>
              <a:buFontTx/>
              <a:buChar char="-"/>
              <a:defRPr sz="1800"/>
            </a:pPr>
            <a:r>
              <a:rPr lang="en-US" sz="1200"/>
              <a:t>Coffee consumption is global and is one of the most popular consumed beverages</a:t>
            </a:r>
            <a:endParaRPr lang="en-US" sz="1100" b="1"/>
          </a:p>
          <a:p>
            <a:pPr marL="274319" lvl="0" indent="-274319">
              <a:lnSpc>
                <a:spcPct val="120000"/>
              </a:lnSpc>
              <a:spcBef>
                <a:spcPts val="0"/>
              </a:spcBef>
              <a:buClr>
                <a:srgbClr val="FFFFFF"/>
              </a:buClr>
              <a:buSzPct val="100000"/>
              <a:buFontTx/>
              <a:buChar char="•"/>
              <a:defRPr sz="1800"/>
            </a:pPr>
            <a:r>
              <a:rPr lang="en-US" sz="800" i="1">
                <a:solidFill>
                  <a:srgbClr val="535353"/>
                </a:solidFill>
              </a:rPr>
              <a:t>Higdon JV, </a:t>
            </a:r>
            <a:r>
              <a:rPr lang="en-US" sz="800" i="1" err="1">
                <a:solidFill>
                  <a:srgbClr val="535353"/>
                </a:solidFill>
              </a:rPr>
              <a:t>Frei</a:t>
            </a:r>
            <a:r>
              <a:rPr lang="en-US" sz="800" i="1">
                <a:solidFill>
                  <a:srgbClr val="535353"/>
                </a:solidFill>
              </a:rPr>
              <a:t> B. Coffee and health: a review of recent human research. </a:t>
            </a:r>
          </a:p>
          <a:p>
            <a:pPr marL="274319" lvl="0" indent="-274319">
              <a:lnSpc>
                <a:spcPct val="120000"/>
              </a:lnSpc>
              <a:spcBef>
                <a:spcPts val="0"/>
              </a:spcBef>
              <a:buClr>
                <a:srgbClr val="FFFFFF"/>
              </a:buClr>
              <a:buSzPct val="100000"/>
              <a:buFontTx/>
              <a:buChar char="•"/>
              <a:defRPr sz="1800"/>
            </a:pPr>
            <a:r>
              <a:rPr lang="en-US" sz="800" i="1">
                <a:solidFill>
                  <a:srgbClr val="535353"/>
                </a:solidFill>
              </a:rPr>
              <a:t>CRIT Rev Food </a:t>
            </a:r>
            <a:r>
              <a:rPr lang="en-US" sz="800" i="1" err="1">
                <a:solidFill>
                  <a:srgbClr val="535353"/>
                </a:solidFill>
              </a:rPr>
              <a:t>Sci</a:t>
            </a:r>
            <a:r>
              <a:rPr lang="en-US" sz="800" i="1">
                <a:solidFill>
                  <a:srgbClr val="535353"/>
                </a:solidFill>
              </a:rPr>
              <a:t> </a:t>
            </a:r>
            <a:r>
              <a:rPr lang="en-US" sz="800" i="1" err="1">
                <a:solidFill>
                  <a:srgbClr val="535353"/>
                </a:solidFill>
              </a:rPr>
              <a:t>Nutr</a:t>
            </a:r>
            <a:r>
              <a:rPr lang="en-US" sz="800" i="1">
                <a:solidFill>
                  <a:srgbClr val="535353"/>
                </a:solidFill>
              </a:rPr>
              <a:t> 2006: 46: 101-23.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 sz="1800"/>
            </a:pPr>
            <a:endParaRPr lang="en-US" sz="1200" i="1"/>
          </a:p>
          <a:p>
            <a:pPr marL="260684" lvl="0" indent="-260684">
              <a:lnSpc>
                <a:spcPct val="120000"/>
              </a:lnSpc>
              <a:spcBef>
                <a:spcPts val="0"/>
              </a:spcBef>
              <a:buClrTx/>
              <a:buSzPct val="100000"/>
              <a:buFontTx/>
              <a:buChar char="-"/>
              <a:defRPr sz="1800"/>
            </a:pPr>
            <a:r>
              <a:rPr lang="en-US" sz="1200" i="1"/>
              <a:t>Over 50% of Americans consume coffee daily</a:t>
            </a:r>
            <a:endParaRPr lang="en-US" sz="1100" i="1"/>
          </a:p>
          <a:p>
            <a:pPr marL="228600" lvl="0" indent="-228600">
              <a:lnSpc>
                <a:spcPct val="120000"/>
              </a:lnSpc>
              <a:spcBef>
                <a:spcPts val="0"/>
              </a:spcBef>
              <a:buClr>
                <a:srgbClr val="FFFFFF"/>
              </a:buClr>
              <a:buSzPct val="100000"/>
              <a:buFontTx/>
              <a:buChar char="•"/>
              <a:defRPr sz="1800"/>
            </a:pPr>
            <a:r>
              <a:rPr lang="en-US" sz="800" i="1">
                <a:solidFill>
                  <a:srgbClr val="535353"/>
                </a:solidFill>
              </a:rPr>
              <a:t>National Coffee Association USA. </a:t>
            </a:r>
            <a:r>
              <a:rPr lang="en-US" sz="800" i="1">
                <a:solidFill>
                  <a:srgbClr val="535353"/>
                </a:solidFill>
                <a:hlinkClick r:id="rId3"/>
              </a:rPr>
              <a:t>http://www.ncausa.org</a:t>
            </a:r>
            <a:r>
              <a:rPr lang="en-US" sz="800" i="1">
                <a:solidFill>
                  <a:srgbClr val="535353"/>
                </a:solidFill>
              </a:rPr>
              <a:t>. Accessed Feb 2, 2013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3AAD6-CBCB-0F40-B231-8AA2CB22C11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97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2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3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8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0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9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57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13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21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0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20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43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12804" y="0"/>
            <a:ext cx="10871201" cy="1447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330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Click to edit Master title style</a:t>
            </a:r>
            <a:endParaRPr sz="3300">
              <a:solidFill>
                <a:srgbClr val="2F5897"/>
              </a:solidFill>
              <a:uFill>
                <a:solidFill>
                  <a:srgbClr val="2F5897"/>
                </a:solidFill>
              </a:uFill>
            </a:endParaRP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7812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330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Click to edit Master title style</a:t>
            </a:r>
            <a:endParaRPr sz="3300">
              <a:solidFill>
                <a:srgbClr val="2F5897"/>
              </a:solidFill>
              <a:uFill>
                <a:solidFill>
                  <a:srgbClr val="2F5897"/>
                </a:solidFill>
              </a:uFill>
            </a:endParaRPr>
          </a:p>
        </p:txBody>
      </p:sp>
      <p:sp>
        <p:nvSpPr>
          <p:cNvPr id="17" name="Shape 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Edit Master text styles</a:t>
            </a:r>
          </a:p>
          <a:p>
            <a:pPr lvl="1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Second level</a:t>
            </a:r>
          </a:p>
          <a:p>
            <a:pPr lvl="2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Third level</a:t>
            </a:r>
          </a:p>
          <a:p>
            <a:pPr lvl="3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Fourth level</a:t>
            </a:r>
          </a:p>
          <a:p>
            <a:pPr lvl="4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Fifth level</a:t>
            </a:r>
            <a:endParaRPr sz="2175"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190846941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85EDD-207E-204D-9452-2FF7AB635514}" type="datetimeFigureOut">
              <a:rPr lang="en-US" smtClean="0"/>
              <a:t>4/9/20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560" y="6082784"/>
            <a:ext cx="3569441" cy="77521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60717-F3BC-F047-961C-85924540F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46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tiff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ertox.nih.gov/" TargetMode="External"/><Relationship Id="rId2" Type="http://schemas.openxmlformats.org/officeDocument/2006/relationships/hyperlink" Target="http://www.aasld/PracticeGuidelines.com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02F6A-A14B-524F-BA60-55FDD3B4B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How to Improve the Survival of Your   Hospitalized Cirrhotic Patients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618E7-1E33-0C47-8276-7F5BD6785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image3.jpg" descr="Normal micro sm">
            <a:extLst>
              <a:ext uri="{FF2B5EF4-FFF2-40B4-BE49-F238E27FC236}">
                <a16:creationId xmlns:a16="http://schemas.microsoft.com/office/drawing/2014/main" id="{27A2B5A5-E0A9-9A40-8D4B-DCB255551C98}"/>
              </a:ext>
            </a:extLst>
          </p:cNvPr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8200" y="1825626"/>
            <a:ext cx="6020169" cy="3953175"/>
          </a:xfrm>
          <a:prstGeom prst="rect">
            <a:avLst/>
          </a:prstGeom>
          <a:ln w="9525" cap="flat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5" name="image4.jpg" descr="cirrhosis histo sm">
            <a:extLst>
              <a:ext uri="{FF2B5EF4-FFF2-40B4-BE49-F238E27FC236}">
                <a16:creationId xmlns:a16="http://schemas.microsoft.com/office/drawing/2014/main" id="{D23917C5-C37F-BB42-96E7-27D19A22FE47}"/>
              </a:ext>
            </a:extLst>
          </p:cNvPr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62996" y="1825625"/>
            <a:ext cx="5390804" cy="3953175"/>
          </a:xfrm>
          <a:prstGeom prst="rect">
            <a:avLst/>
          </a:prstGeom>
          <a:ln w="9525" cap="flat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0B06C0-E7F0-E343-957E-EB2AF78FEA43}"/>
              </a:ext>
            </a:extLst>
          </p:cNvPr>
          <p:cNvSpPr txBox="1"/>
          <p:nvPr/>
        </p:nvSpPr>
        <p:spPr>
          <a:xfrm>
            <a:off x="1082781" y="6380946"/>
            <a:ext cx="7472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Ray </a:t>
            </a:r>
            <a:r>
              <a:rPr lang="en-US" sz="2800" b="1" dirty="0" err="1">
                <a:solidFill>
                  <a:schemeClr val="bg1"/>
                </a:solidFill>
              </a:rPr>
              <a:t>Thomason,M.D</a:t>
            </a:r>
            <a:r>
              <a:rPr lang="en-US" sz="2800" b="1" dirty="0">
                <a:solidFill>
                  <a:schemeClr val="bg1"/>
                </a:solidFill>
              </a:rPr>
              <a:t>.         No Financial Disclosures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01379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1DE7E-900A-924C-9D98-171F1BA6B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9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Lessons from the Transfer Call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B24B0-FD04-2541-9529-7FB36278C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4450"/>
            <a:ext cx="13768456" cy="554355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#1- New Partners Caring for ESLD: Not Trained in Transplant</a:t>
            </a: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Not Gastroenterologist    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Hospitalist-Intensivist-ED </a:t>
            </a: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#2- Confusion Regarding Liver Disease Tx  and Listing Criteria:</a:t>
            </a: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How to initiate Listing Evaluation-what’s needed-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Questions about living donor. alcohol, cancer , age, what MELD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There is a family member willing</a:t>
            </a: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b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2894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78F19-96B7-ED4E-9722-D40B3554D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6045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 3 Examples of Confusion–Initially Denied Listing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A29DF-5C1F-6947-B8F5-9ED216E78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27652"/>
            <a:ext cx="11495991" cy="50623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39 yr. old Female: </a:t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Alcohol Disqualification</a:t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55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yr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old Male: </a:t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 liter Paracentesis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Renal Failure </a:t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Disbelief-Too ill and Too Old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51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yr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old Male: </a:t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24 pound  Vascular Liver Tumor </a:t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High Output Cardiac Failure with </a:t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Low MELD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4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95895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Annual Alta Hill-Climb </a:t>
            </a:r>
            <a:br>
              <a:rPr lang="en-US" sz="3600" b="1" dirty="0">
                <a:solidFill>
                  <a:srgbClr val="C00000"/>
                </a:solidFill>
              </a:rPr>
            </a:br>
            <a:r>
              <a:rPr lang="en-US" sz="3600" b="1" dirty="0">
                <a:solidFill>
                  <a:srgbClr val="C00000"/>
                </a:solidFill>
              </a:rPr>
              <a:t>August 31 2003</a:t>
            </a:r>
            <a:br>
              <a:rPr lang="en-US" b="1" dirty="0">
                <a:solidFill>
                  <a:srgbClr val="C00000"/>
                </a:solidFill>
              </a:rPr>
            </a:b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3" name="Content Placeholder 12" descr="photo 1-3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143000"/>
            <a:ext cx="4601510" cy="488855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39792" y="2576637"/>
            <a:ext cx="2328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2800" b="1" dirty="0"/>
            </a:b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F936A2-71C5-FC4E-8788-5E90AF720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174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8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130B5-FFFA-E249-97B1-F65137205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44292-5485-CE45-AEDA-479DCF381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6937"/>
            <a:ext cx="10515600" cy="5132387"/>
          </a:xfrm>
        </p:spPr>
        <p:txBody>
          <a:bodyPr>
            <a:normAutofit fontScale="92500" lnSpcReduction="20000"/>
          </a:bodyPr>
          <a:lstStyle/>
          <a:p>
            <a:endParaRPr lang="en-US" b="1" dirty="0"/>
          </a:p>
          <a:p>
            <a:r>
              <a:rPr lang="en-US" sz="3300" b="1" dirty="0"/>
              <a:t>Definition of Cirrhosis</a:t>
            </a:r>
            <a:br>
              <a:rPr lang="en-US" sz="3300" b="1" dirty="0"/>
            </a:br>
            <a:endParaRPr lang="en-US" sz="3300" b="1" dirty="0"/>
          </a:p>
          <a:p>
            <a:r>
              <a:rPr lang="en-US" sz="3300" b="1" dirty="0"/>
              <a:t> Improved Survival-Begins with Basic Fundamentals</a:t>
            </a:r>
            <a:br>
              <a:rPr lang="en-US" sz="3300" b="1" dirty="0"/>
            </a:br>
            <a:endParaRPr lang="en-US" sz="3300" b="1" dirty="0"/>
          </a:p>
          <a:p>
            <a:r>
              <a:rPr lang="en-US" sz="3300" b="1" dirty="0"/>
              <a:t>Pathophysiology</a:t>
            </a:r>
            <a:br>
              <a:rPr lang="en-US" sz="3300" b="1" dirty="0"/>
            </a:br>
            <a:endParaRPr lang="en-US" sz="3300" b="1" dirty="0"/>
          </a:p>
          <a:p>
            <a:r>
              <a:rPr lang="en-US" sz="3300" b="1" dirty="0"/>
              <a:t>Timeline Of Compensated v Decompensated Cirrhosis</a:t>
            </a:r>
            <a:br>
              <a:rPr lang="en-US" sz="3300" b="1" dirty="0"/>
            </a:br>
            <a:endParaRPr lang="en-US" sz="3300" b="1" dirty="0"/>
          </a:p>
          <a:p>
            <a:r>
              <a:rPr lang="en-US" sz="3300" b="1" dirty="0"/>
              <a:t>Approach to Hospitalized Cirrhotic</a:t>
            </a:r>
            <a:br>
              <a:rPr lang="en-US" sz="3300" b="1" dirty="0"/>
            </a:br>
            <a:endParaRPr lang="en-US" sz="3300" b="1" dirty="0"/>
          </a:p>
          <a:p>
            <a:r>
              <a:rPr lang="en-US" sz="3300" b="1" dirty="0"/>
              <a:t>Understanding Listing Criteria</a:t>
            </a:r>
          </a:p>
        </p:txBody>
      </p:sp>
    </p:spTree>
    <p:extLst>
      <p:ext uri="{BB962C8B-B14F-4D97-AF65-F5344CB8AC3E}">
        <p14:creationId xmlns:p14="http://schemas.microsoft.com/office/powerpoint/2010/main" val="19170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7B4FD-C4D5-0941-A5B4-BD1AD74DE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850" y="-253415"/>
            <a:ext cx="10515600" cy="148214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C00000"/>
                </a:solidFill>
              </a:rPr>
              <a:t>Cirrhosis: A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45223-7335-AD49-B981-5425A48FC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50" y="1000124"/>
            <a:ext cx="11107065" cy="489632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200" b="1" dirty="0"/>
          </a:p>
          <a:p>
            <a:r>
              <a:rPr lang="en-US" sz="3200" b="1" dirty="0"/>
              <a:t>Fifth Leading Cause - Adult Deaths </a:t>
            </a:r>
          </a:p>
          <a:p>
            <a:endParaRPr lang="en-US" sz="3200" b="1" dirty="0"/>
          </a:p>
          <a:p>
            <a:r>
              <a:rPr lang="en-US" sz="3200" b="1" dirty="0"/>
              <a:t>Cirrhosis - Abnormal Architecture - 2nd Deforming Fibrosis</a:t>
            </a:r>
            <a:br>
              <a:rPr lang="en-US" sz="3200" b="1" dirty="0"/>
            </a:br>
            <a:r>
              <a:rPr lang="en-US" sz="3200" b="1" dirty="0"/>
              <a:t>                   </a:t>
            </a:r>
            <a:r>
              <a:rPr lang="en-US" sz="3200" b="1" dirty="0" err="1"/>
              <a:t>Hepatocyes</a:t>
            </a:r>
            <a:r>
              <a:rPr lang="en-US" sz="3200" b="1" dirty="0"/>
              <a:t>, Biliary Tree, and Vascular System</a:t>
            </a:r>
            <a:br>
              <a:rPr lang="en-US" sz="3200" b="1" dirty="0"/>
            </a:br>
            <a:endParaRPr lang="en-US" sz="3200" b="1" dirty="0"/>
          </a:p>
          <a:p>
            <a:r>
              <a:rPr lang="en-US" sz="3200" b="1" dirty="0"/>
              <a:t>Measurable Manifestation -&gt;Portal Hypertension (HVPG) </a:t>
            </a:r>
            <a:br>
              <a:rPr lang="en-US" sz="3200" b="1" dirty="0"/>
            </a:br>
            <a:endParaRPr lang="en-US" sz="3200" b="1" dirty="0"/>
          </a:p>
          <a:p>
            <a:r>
              <a:rPr lang="en-US" sz="3200" b="1" dirty="0"/>
              <a:t>The most important lab to predict cirrhosis</a:t>
            </a:r>
            <a:br>
              <a:rPr lang="en-US" b="1" dirty="0"/>
            </a:b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br>
              <a:rPr lang="en-US" b="1" dirty="0"/>
            </a:br>
            <a:endParaRPr lang="en-US" b="1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åå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1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3DCD-0018-634D-9545-A44952CF4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174627"/>
            <a:ext cx="10858500" cy="132556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To Improve Survival: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 Understand Basic Fundamentals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4A325-76A0-AE4B-9DE8-5D3DB62A9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Anatomy and Pathophysiology of Cirrhosis and Portal Hypertension</a:t>
            </a:r>
          </a:p>
          <a:p>
            <a:endParaRPr lang="en-US" sz="3600" dirty="0"/>
          </a:p>
          <a:p>
            <a:r>
              <a:rPr lang="en-US" sz="3600" dirty="0"/>
              <a:t>The Timeline of Compensated vs. Decompensated Cirrhosis</a:t>
            </a:r>
          </a:p>
          <a:p>
            <a:endParaRPr lang="en-US" sz="3600" dirty="0"/>
          </a:p>
          <a:p>
            <a:r>
              <a:rPr lang="en-US" sz="3600" dirty="0"/>
              <a:t>Apply Simple Strategies</a:t>
            </a:r>
          </a:p>
        </p:txBody>
      </p:sp>
    </p:spTree>
    <p:extLst>
      <p:ext uri="{BB962C8B-B14F-4D97-AF65-F5344CB8AC3E}">
        <p14:creationId xmlns:p14="http://schemas.microsoft.com/office/powerpoint/2010/main" val="260032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3.png" descr="portal htn progression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hape 75"/>
          <p:cNvSpPr/>
          <p:nvPr/>
        </p:nvSpPr>
        <p:spPr>
          <a:xfrm>
            <a:off x="1342251" y="6504131"/>
            <a:ext cx="7214375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1" indent="228600">
              <a:spcBef>
                <a:spcPts val="600"/>
              </a:spcBef>
            </a:pPr>
            <a:r>
              <a:rPr sz="2000" i="1">
                <a:solidFill>
                  <a:schemeClr val="bg1"/>
                </a:solidFill>
                <a:latin typeface="Tw Cen MT"/>
                <a:ea typeface="Tw Cen MT"/>
                <a:cs typeface="Tw Cen MT"/>
                <a:sym typeface="Tw Cen MT"/>
              </a:rPr>
              <a:t>Courtesy of Guadalupe Garcia</a:t>
            </a:r>
            <a:r>
              <a:rPr lang="en-US" sz="2000" i="1">
                <a:solidFill>
                  <a:schemeClr val="bg1"/>
                </a:solidFill>
                <a:latin typeface="Tw Cen MT"/>
                <a:ea typeface="Tw Cen MT"/>
                <a:cs typeface="Tw Cen MT"/>
                <a:sym typeface="Tw Cen MT"/>
              </a:rPr>
              <a:t>-</a:t>
            </a:r>
            <a:r>
              <a:rPr sz="2000" i="1">
                <a:solidFill>
                  <a:schemeClr val="bg1"/>
                </a:solidFill>
                <a:latin typeface="Tw Cen MT"/>
                <a:ea typeface="Tw Cen MT"/>
                <a:cs typeface="Tw Cen MT"/>
                <a:sym typeface="Tw Cen MT"/>
              </a:rPr>
              <a:t>Tsao</a:t>
            </a:r>
          </a:p>
        </p:txBody>
      </p:sp>
    </p:spTree>
    <p:extLst>
      <p:ext uri="{BB962C8B-B14F-4D97-AF65-F5344CB8AC3E}">
        <p14:creationId xmlns:p14="http://schemas.microsoft.com/office/powerpoint/2010/main" val="1956703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2136648" y="5219222"/>
            <a:ext cx="8172909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200"/>
            </a:lvl1pPr>
          </a:lstStyle>
          <a:p>
            <a:pPr lvl="0">
              <a:defRPr sz="1800"/>
            </a:pPr>
            <a:endParaRPr sz="3200"/>
          </a:p>
        </p:txBody>
      </p:sp>
      <p:sp>
        <p:nvSpPr>
          <p:cNvPr id="77" name="Shape 77"/>
          <p:cNvSpPr/>
          <p:nvPr/>
        </p:nvSpPr>
        <p:spPr>
          <a:xfrm>
            <a:off x="1524000" y="-404429"/>
            <a:ext cx="9144000" cy="1985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850391">
              <a:defRPr sz="4092">
                <a:solidFill>
                  <a:srgbClr val="2F5897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b="1" dirty="0">
                <a:solidFill>
                  <a:srgbClr val="C00000"/>
                </a:solidFill>
              </a:rPr>
              <a:t>   </a:t>
            </a:r>
            <a:r>
              <a:rPr sz="3600" b="1" dirty="0">
                <a:solidFill>
                  <a:srgbClr val="C00000"/>
                </a:solidFill>
              </a:rPr>
              <a:t>Natural History–Chronic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sz="3600" b="1" dirty="0">
                <a:solidFill>
                  <a:srgbClr val="C00000"/>
                </a:solidFill>
              </a:rPr>
              <a:t>Liver</a:t>
            </a:r>
            <a:r>
              <a:rPr lang="en-US" sz="3600" b="1" dirty="0">
                <a:solidFill>
                  <a:srgbClr val="C00000"/>
                </a:solidFill>
              </a:rPr>
              <a:t> Disease</a:t>
            </a:r>
            <a:endParaRPr sz="3600" b="1" dirty="0">
              <a:solidFill>
                <a:srgbClr val="C00000"/>
              </a:solidFill>
            </a:endParaRPr>
          </a:p>
        </p:txBody>
      </p:sp>
      <p:sp>
        <p:nvSpPr>
          <p:cNvPr id="78" name="Shape 78"/>
          <p:cNvSpPr/>
          <p:nvPr/>
        </p:nvSpPr>
        <p:spPr>
          <a:xfrm>
            <a:off x="1676400" y="2350929"/>
            <a:ext cx="1688216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/>
            <a:r>
              <a:rPr lang="en-US" sz="2400" dirty="0"/>
              <a:t>   </a:t>
            </a:r>
            <a:r>
              <a:rPr sz="2400" dirty="0"/>
              <a:t>Chronic</a:t>
            </a:r>
            <a:endParaRPr lang="en-US" sz="2400" dirty="0"/>
          </a:p>
          <a:p>
            <a:pPr lvl="0"/>
            <a:r>
              <a:rPr lang="en-US" sz="2400" dirty="0"/>
              <a:t>     </a:t>
            </a:r>
            <a:r>
              <a:rPr sz="2400" dirty="0"/>
              <a:t>liver </a:t>
            </a:r>
          </a:p>
          <a:p>
            <a:pPr lvl="0" algn="ctr"/>
            <a:r>
              <a:rPr sz="2400" dirty="0"/>
              <a:t>disease</a:t>
            </a:r>
          </a:p>
        </p:txBody>
      </p:sp>
      <p:sp>
        <p:nvSpPr>
          <p:cNvPr id="79" name="Shape 79"/>
          <p:cNvSpPr/>
          <p:nvPr/>
        </p:nvSpPr>
        <p:spPr>
          <a:xfrm>
            <a:off x="4105788" y="2466378"/>
            <a:ext cx="176144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/>
            <a:r>
              <a:rPr sz="2400" b="1" dirty="0"/>
              <a:t>Compensated</a:t>
            </a:r>
          </a:p>
          <a:p>
            <a:pPr lvl="0" algn="ctr"/>
            <a:r>
              <a:rPr sz="2400" b="1" dirty="0"/>
              <a:t>cirrhosis</a:t>
            </a:r>
          </a:p>
        </p:txBody>
      </p:sp>
      <p:sp>
        <p:nvSpPr>
          <p:cNvPr id="80" name="Shape 80"/>
          <p:cNvSpPr/>
          <p:nvPr/>
        </p:nvSpPr>
        <p:spPr>
          <a:xfrm>
            <a:off x="6708957" y="2491398"/>
            <a:ext cx="2143087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/>
            <a:r>
              <a:rPr sz="2400" b="1" dirty="0"/>
              <a:t>Decompensated </a:t>
            </a:r>
          </a:p>
          <a:p>
            <a:pPr lvl="0" algn="ctr"/>
            <a:r>
              <a:rPr sz="2400" b="1" dirty="0"/>
              <a:t>cirrhosis</a:t>
            </a:r>
          </a:p>
        </p:txBody>
      </p:sp>
      <p:sp>
        <p:nvSpPr>
          <p:cNvPr id="81" name="Shape 81"/>
          <p:cNvSpPr/>
          <p:nvPr/>
        </p:nvSpPr>
        <p:spPr>
          <a:xfrm>
            <a:off x="9581744" y="2588030"/>
            <a:ext cx="93385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2200" b="1"/>
            </a:lvl1pPr>
          </a:lstStyle>
          <a:p>
            <a:pPr lvl="0">
              <a:defRPr sz="1800" b="0"/>
            </a:pPr>
            <a:r>
              <a:rPr sz="2400" b="0" dirty="0"/>
              <a:t>Death</a:t>
            </a:r>
          </a:p>
        </p:txBody>
      </p:sp>
      <p:sp>
        <p:nvSpPr>
          <p:cNvPr id="82" name="Shape 82"/>
          <p:cNvSpPr/>
          <p:nvPr/>
        </p:nvSpPr>
        <p:spPr>
          <a:xfrm flipH="1">
            <a:off x="3124200" y="2827484"/>
            <a:ext cx="685800" cy="0"/>
          </a:xfrm>
          <a:prstGeom prst="line">
            <a:avLst/>
          </a:prstGeom>
          <a:ln w="50800">
            <a:solidFill>
              <a:srgbClr val="6076B4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83" name="Shape 83"/>
          <p:cNvSpPr/>
          <p:nvPr/>
        </p:nvSpPr>
        <p:spPr>
          <a:xfrm flipH="1">
            <a:off x="6043086" y="2827484"/>
            <a:ext cx="490509" cy="1"/>
          </a:xfrm>
          <a:prstGeom prst="line">
            <a:avLst/>
          </a:prstGeom>
          <a:ln w="50800">
            <a:solidFill>
              <a:srgbClr val="6076B4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84" name="Shape 84"/>
          <p:cNvSpPr/>
          <p:nvPr/>
        </p:nvSpPr>
        <p:spPr>
          <a:xfrm flipH="1">
            <a:off x="9038168" y="2827484"/>
            <a:ext cx="480076" cy="0"/>
          </a:xfrm>
          <a:prstGeom prst="line">
            <a:avLst/>
          </a:prstGeom>
          <a:ln w="50800">
            <a:solidFill>
              <a:srgbClr val="6076B4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85" name="Shape 85"/>
          <p:cNvSpPr/>
          <p:nvPr/>
        </p:nvSpPr>
        <p:spPr>
          <a:xfrm>
            <a:off x="4114801" y="3810334"/>
            <a:ext cx="4194013" cy="1696358"/>
          </a:xfrm>
          <a:prstGeom prst="rect">
            <a:avLst/>
          </a:prstGeom>
          <a:solidFill>
            <a:srgbClr val="9C525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27000" tIns="127000" rIns="127000" bIns="127000">
            <a:spAutoFit/>
          </a:bodyPr>
          <a:lstStyle/>
          <a:p>
            <a:pPr lvl="0"/>
            <a:r>
              <a:rPr b="1" dirty="0">
                <a:solidFill>
                  <a:srgbClr val="FFFFFF"/>
                </a:solidFill>
              </a:rPr>
              <a:t>Development of complications: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Variceal hemorrhage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Ascites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Encephalopathy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Jaundice</a:t>
            </a:r>
          </a:p>
        </p:txBody>
      </p:sp>
      <p:sp>
        <p:nvSpPr>
          <p:cNvPr id="87" name="Shape 87"/>
          <p:cNvSpPr/>
          <p:nvPr/>
        </p:nvSpPr>
        <p:spPr>
          <a:xfrm>
            <a:off x="6201833" y="3269926"/>
            <a:ext cx="0" cy="533401"/>
          </a:xfrm>
          <a:prstGeom prst="line">
            <a:avLst/>
          </a:prstGeom>
          <a:ln w="50800">
            <a:solidFill>
              <a:srgbClr val="9C5251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" name="TextBox 1"/>
          <p:cNvSpPr txBox="1"/>
          <p:nvPr/>
        </p:nvSpPr>
        <p:spPr>
          <a:xfrm>
            <a:off x="3968602" y="1132159"/>
            <a:ext cx="5043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/>
              <a:t>   Two Main Prognostic Stages</a:t>
            </a:r>
            <a:br>
              <a:rPr lang="en-US" sz="2400" b="1" dirty="0"/>
            </a:br>
            <a:r>
              <a:rPr lang="en-US" sz="2400" b="1" dirty="0"/>
              <a:t>Based on Clinical Complications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6109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7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265" y="0"/>
            <a:ext cx="9928486" cy="1618938"/>
          </a:xfrm>
        </p:spPr>
        <p:txBody>
          <a:bodyPr>
            <a:noAutofit/>
          </a:bodyPr>
          <a:lstStyle/>
          <a:p>
            <a:pPr defTabSz="667512">
              <a:defRPr sz="1800">
                <a:solidFill>
                  <a:srgbClr val="000000"/>
                </a:solidFill>
              </a:defRPr>
            </a:pPr>
            <a:r>
              <a:rPr lang="en-US" sz="4000" b="1" dirty="0">
                <a:solidFill>
                  <a:srgbClr val="C00000"/>
                </a:solidFill>
              </a:rPr>
              <a:t>                 What is Median Survival: </a:t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>           Compensation vs Decompensation ?</a:t>
            </a:r>
            <a:br>
              <a:rPr lang="en-US" sz="4000" b="1" dirty="0">
                <a:solidFill>
                  <a:srgbClr val="C00000"/>
                </a:solidFill>
              </a:rPr>
            </a:b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image7.png" descr="comp v decomp.png"/>
          <p:cNvPicPr>
            <a:picLocks noGrp="1"/>
          </p:cNvPicPr>
          <p:nvPr>
            <p:ph idx="1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449049"/>
            <a:ext cx="12191999" cy="54089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6554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-76200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</a:rPr>
              <a:t>      Now Apply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066800"/>
            <a:ext cx="8325729" cy="5148649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1</a:t>
            </a:r>
            <a:r>
              <a:rPr lang="en-US" b="1" baseline="30000" dirty="0"/>
              <a:t>st</a:t>
            </a:r>
            <a:r>
              <a:rPr lang="en-US" b="1" dirty="0"/>
              <a:t>-R/O Precipitating Causes</a:t>
            </a:r>
            <a:br>
              <a:rPr lang="en-US" sz="2400" b="1" dirty="0"/>
            </a:br>
            <a:r>
              <a:rPr lang="en-US" sz="2400" b="1" dirty="0"/>
              <a:t>        </a:t>
            </a:r>
            <a:r>
              <a:rPr lang="en-US" sz="2400" dirty="0"/>
              <a:t>Portal Vein Thrombosis</a:t>
            </a:r>
            <a:br>
              <a:rPr lang="en-US" sz="2400" dirty="0"/>
            </a:br>
            <a:r>
              <a:rPr lang="en-US" sz="2400" dirty="0"/>
              <a:t>        Infection </a:t>
            </a:r>
            <a:br>
              <a:rPr lang="en-US" sz="2400" dirty="0"/>
            </a:br>
            <a:r>
              <a:rPr lang="en-US" sz="2400" dirty="0"/>
              <a:t>        DILI-herbs supplements</a:t>
            </a:r>
            <a:br>
              <a:rPr lang="en-US" sz="2400" dirty="0"/>
            </a:br>
            <a:r>
              <a:rPr lang="en-US" sz="2400" dirty="0"/>
              <a:t>        (</a:t>
            </a:r>
            <a:r>
              <a:rPr lang="en-US" sz="2400" dirty="0" err="1"/>
              <a:t>www.livertox.nih.gov</a:t>
            </a:r>
            <a:r>
              <a:rPr lang="en-US" sz="2400" dirty="0"/>
              <a:t>)</a:t>
            </a:r>
            <a:br>
              <a:rPr lang="en-US" sz="2400" dirty="0"/>
            </a:br>
            <a:r>
              <a:rPr lang="en-US" sz="2400" dirty="0"/>
              <a:t>        Acute Viral Hepatitis: </a:t>
            </a:r>
            <a:r>
              <a:rPr lang="en-US" sz="2400" dirty="0" err="1"/>
              <a:t>ex.outbreak</a:t>
            </a:r>
            <a:r>
              <a:rPr lang="en-US" sz="2400" dirty="0"/>
              <a:t> </a:t>
            </a:r>
            <a:r>
              <a:rPr lang="en-US" sz="2400" dirty="0" err="1"/>
              <a:t>HepA</a:t>
            </a:r>
            <a:br>
              <a:rPr lang="en-US" sz="2400" dirty="0"/>
            </a:br>
            <a:endParaRPr lang="en-US" sz="2400" dirty="0"/>
          </a:p>
          <a:p>
            <a:r>
              <a:rPr lang="en-US" b="1" dirty="0"/>
              <a:t>2</a:t>
            </a:r>
            <a:r>
              <a:rPr lang="en-US" b="1" baseline="30000" dirty="0"/>
              <a:t>nd</a:t>
            </a:r>
            <a:r>
              <a:rPr lang="en-US" b="1" dirty="0"/>
              <a:t>-Treat the underlying Disease:</a:t>
            </a:r>
            <a:br>
              <a:rPr lang="en-US" sz="2400" dirty="0"/>
            </a:br>
            <a:r>
              <a:rPr lang="en-US" sz="2400" dirty="0"/>
              <a:t>        Stop the ongoing inflammation/Injury</a:t>
            </a:r>
          </a:p>
          <a:p>
            <a:endParaRPr lang="en-US" sz="2400" dirty="0"/>
          </a:p>
          <a:p>
            <a:r>
              <a:rPr lang="en-US" sz="2400" b="1" dirty="0"/>
              <a:t>3</a:t>
            </a:r>
            <a:r>
              <a:rPr lang="en-US" sz="2400" b="1" baseline="30000" dirty="0"/>
              <a:t>rd</a:t>
            </a:r>
            <a:r>
              <a:rPr lang="en-US" sz="2400" b="1" dirty="0"/>
              <a:t>-Call any Transplant Hepatologist and Transplant Program</a:t>
            </a:r>
            <a:br>
              <a:rPr lang="en-US" sz="2400" b="1" dirty="0"/>
            </a:br>
            <a:r>
              <a:rPr lang="en-US" sz="2400" b="1" dirty="0"/>
              <a:t>      </a:t>
            </a:r>
            <a:r>
              <a:rPr lang="en-US" sz="2400" dirty="0"/>
              <a:t> begin the dialogue regarding treatment options and</a:t>
            </a:r>
            <a:br>
              <a:rPr lang="en-US" sz="2400" dirty="0"/>
            </a:br>
            <a:r>
              <a:rPr lang="en-US" sz="2400" dirty="0"/>
              <a:t>        </a:t>
            </a:r>
            <a:r>
              <a:rPr lang="en-US" sz="2400" dirty="0" err="1"/>
              <a:t>transplantablity</a:t>
            </a:r>
            <a:br>
              <a:rPr lang="en-US" sz="2400" dirty="0"/>
            </a:br>
            <a:r>
              <a:rPr lang="en-US" sz="2400" dirty="0"/>
              <a:t>        </a:t>
            </a:r>
            <a:br>
              <a:rPr lang="en-US" sz="2400" dirty="0"/>
            </a:br>
            <a:r>
              <a:rPr lang="en-US" sz="2400" dirty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59411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xfrm>
            <a:off x="2133602" y="304800"/>
            <a:ext cx="8153401" cy="126491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800" b="1" dirty="0">
                <a:solidFill>
                  <a:srgbClr val="C00000"/>
                </a:solidFill>
              </a:rPr>
              <a:t>    Treat the Underlying Disease</a:t>
            </a:r>
            <a:endParaRPr sz="4800" b="1" dirty="0">
              <a:solidFill>
                <a:srgbClr val="C00000"/>
              </a:solidFill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1759050" y="3111963"/>
            <a:ext cx="1527982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/>
            <a:r>
              <a:rPr sz="2200" b="1" dirty="0"/>
              <a:t>Chronic liver </a:t>
            </a:r>
          </a:p>
          <a:p>
            <a:pPr lvl="0" algn="ctr"/>
            <a:r>
              <a:rPr sz="2200" b="1" dirty="0"/>
              <a:t>disease</a:t>
            </a:r>
          </a:p>
        </p:txBody>
      </p:sp>
      <p:sp>
        <p:nvSpPr>
          <p:cNvPr id="108" name="Shape 108"/>
          <p:cNvSpPr/>
          <p:nvPr/>
        </p:nvSpPr>
        <p:spPr>
          <a:xfrm>
            <a:off x="4202007" y="3111963"/>
            <a:ext cx="1611339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/>
            <a:r>
              <a:rPr sz="2200" b="1" dirty="0"/>
              <a:t>Compensated</a:t>
            </a:r>
          </a:p>
          <a:p>
            <a:pPr lvl="0" algn="ctr"/>
            <a:r>
              <a:rPr sz="2200" b="1" dirty="0"/>
              <a:t>cirrhosis</a:t>
            </a:r>
          </a:p>
        </p:txBody>
      </p:sp>
      <p:sp>
        <p:nvSpPr>
          <p:cNvPr id="109" name="Shape 109"/>
          <p:cNvSpPr/>
          <p:nvPr/>
        </p:nvSpPr>
        <p:spPr>
          <a:xfrm>
            <a:off x="6700045" y="3111963"/>
            <a:ext cx="1964256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/>
            <a:r>
              <a:rPr sz="2200" b="1"/>
              <a:t>Decompensated </a:t>
            </a:r>
          </a:p>
          <a:p>
            <a:pPr lvl="0" algn="ctr"/>
            <a:r>
              <a:rPr sz="2200" b="1"/>
              <a:t>cirrhosis</a:t>
            </a:r>
          </a:p>
        </p:txBody>
      </p:sp>
      <p:sp>
        <p:nvSpPr>
          <p:cNvPr id="110" name="Shape 110"/>
          <p:cNvSpPr/>
          <p:nvPr/>
        </p:nvSpPr>
        <p:spPr>
          <a:xfrm>
            <a:off x="9509779" y="3216262"/>
            <a:ext cx="1004507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sz="2200" b="1"/>
            </a:lvl1pPr>
          </a:lstStyle>
          <a:p>
            <a:pPr lvl="0">
              <a:defRPr sz="1800" b="0"/>
            </a:pPr>
            <a:r>
              <a:rPr sz="3200" dirty="0">
                <a:solidFill>
                  <a:srgbClr val="C00000"/>
                </a:solidFill>
              </a:rPr>
              <a:t>Death</a:t>
            </a:r>
          </a:p>
        </p:txBody>
      </p:sp>
      <p:sp>
        <p:nvSpPr>
          <p:cNvPr id="111" name="Shape 111"/>
          <p:cNvSpPr/>
          <p:nvPr/>
        </p:nvSpPr>
        <p:spPr>
          <a:xfrm flipH="1">
            <a:off x="3445743" y="3462484"/>
            <a:ext cx="644722" cy="1"/>
          </a:xfrm>
          <a:prstGeom prst="line">
            <a:avLst/>
          </a:prstGeom>
          <a:ln w="50800">
            <a:solidFill>
              <a:srgbClr val="6076B4"/>
            </a:solidFill>
            <a:prstDash val="sysDot"/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112" name="Shape 112"/>
          <p:cNvSpPr/>
          <p:nvPr/>
        </p:nvSpPr>
        <p:spPr>
          <a:xfrm flipH="1">
            <a:off x="5941787" y="3462484"/>
            <a:ext cx="644722" cy="1"/>
          </a:xfrm>
          <a:prstGeom prst="line">
            <a:avLst/>
          </a:prstGeom>
          <a:ln w="50800">
            <a:solidFill>
              <a:srgbClr val="6076B4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113" name="Shape 113"/>
          <p:cNvSpPr/>
          <p:nvPr/>
        </p:nvSpPr>
        <p:spPr>
          <a:xfrm flipH="1">
            <a:off x="8790537" y="3462484"/>
            <a:ext cx="644722" cy="1"/>
          </a:xfrm>
          <a:prstGeom prst="line">
            <a:avLst/>
          </a:prstGeom>
          <a:ln w="50800">
            <a:solidFill>
              <a:srgbClr val="6076B4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114" name="Shape 114"/>
          <p:cNvSpPr/>
          <p:nvPr/>
        </p:nvSpPr>
        <p:spPr>
          <a:xfrm>
            <a:off x="3036558" y="2232256"/>
            <a:ext cx="1463093" cy="553998"/>
          </a:xfrm>
          <a:prstGeom prst="rect">
            <a:avLst/>
          </a:prstGeom>
          <a:solidFill>
            <a:srgbClr val="9C525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/>
            <a:r>
              <a:rPr>
                <a:solidFill>
                  <a:srgbClr val="FFFFFF"/>
                </a:solidFill>
              </a:rPr>
              <a:t>Increasing liver </a:t>
            </a:r>
          </a:p>
          <a:p>
            <a:pPr lvl="0" algn="ctr"/>
            <a:r>
              <a:rPr>
                <a:solidFill>
                  <a:srgbClr val="FFFFFF"/>
                </a:solidFill>
              </a:rPr>
              <a:t>fibrosis</a:t>
            </a:r>
          </a:p>
        </p:txBody>
      </p:sp>
      <p:sp>
        <p:nvSpPr>
          <p:cNvPr id="115" name="Shape 115"/>
          <p:cNvSpPr/>
          <p:nvPr/>
        </p:nvSpPr>
        <p:spPr>
          <a:xfrm>
            <a:off x="3768105" y="2894793"/>
            <a:ext cx="1" cy="347706"/>
          </a:xfrm>
          <a:prstGeom prst="line">
            <a:avLst/>
          </a:prstGeom>
          <a:ln w="50800">
            <a:solidFill>
              <a:srgbClr val="9C5251"/>
            </a:solidFill>
            <a:tail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116" name="Shape 116"/>
          <p:cNvSpPr/>
          <p:nvPr/>
        </p:nvSpPr>
        <p:spPr>
          <a:xfrm>
            <a:off x="1841501" y="4361745"/>
            <a:ext cx="2480652" cy="1641475"/>
          </a:xfrm>
          <a:prstGeom prst="rect">
            <a:avLst/>
          </a:prstGeom>
          <a:solidFill>
            <a:srgbClr val="9C525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27000" tIns="127000" rIns="127000" bIns="127000">
            <a:spAutoFit/>
          </a:bodyPr>
          <a:lstStyle/>
          <a:p>
            <a:pPr marL="180473" indent="-180473">
              <a:buSzPct val="100000"/>
              <a:buChar char="•"/>
            </a:pPr>
            <a:r>
              <a:rPr>
                <a:solidFill>
                  <a:srgbClr val="FFFFFF"/>
                </a:solidFill>
              </a:rPr>
              <a:t>Alcohol</a:t>
            </a:r>
          </a:p>
          <a:p>
            <a:pPr marL="180473" indent="-180473">
              <a:buSzPct val="100000"/>
              <a:buChar char="•"/>
            </a:pPr>
            <a:r>
              <a:rPr>
                <a:solidFill>
                  <a:srgbClr val="FFFFFF"/>
                </a:solidFill>
              </a:rPr>
              <a:t>Hepatits C/B</a:t>
            </a:r>
          </a:p>
          <a:p>
            <a:pPr marL="180473" indent="-180473">
              <a:buSzPct val="100000"/>
              <a:buChar char="•"/>
            </a:pPr>
            <a:r>
              <a:rPr>
                <a:solidFill>
                  <a:srgbClr val="FFFFFF"/>
                </a:solidFill>
              </a:rPr>
              <a:t>NASH</a:t>
            </a:r>
          </a:p>
          <a:p>
            <a:pPr marL="180473" indent="-180473">
              <a:buSzPct val="100000"/>
              <a:buChar char="•"/>
            </a:pPr>
            <a:r>
              <a:rPr>
                <a:solidFill>
                  <a:srgbClr val="FFFFFF"/>
                </a:solidFill>
              </a:rPr>
              <a:t>Cholestatic</a:t>
            </a:r>
          </a:p>
          <a:p>
            <a:pPr marL="180473" indent="-180473">
              <a:buSzPct val="100000"/>
              <a:buChar char="•"/>
            </a:pPr>
            <a:r>
              <a:rPr>
                <a:solidFill>
                  <a:srgbClr val="FFFFFF"/>
                </a:solidFill>
              </a:rPr>
              <a:t>Autoimmune</a:t>
            </a:r>
          </a:p>
        </p:txBody>
      </p:sp>
      <p:sp>
        <p:nvSpPr>
          <p:cNvPr id="117" name="Shape 117"/>
          <p:cNvSpPr/>
          <p:nvPr/>
        </p:nvSpPr>
        <p:spPr>
          <a:xfrm>
            <a:off x="5025013" y="4399933"/>
            <a:ext cx="2860893" cy="533479"/>
          </a:xfrm>
          <a:prstGeom prst="rect">
            <a:avLst/>
          </a:prstGeom>
          <a:solidFill>
            <a:srgbClr val="6076B4"/>
          </a:solidFill>
          <a:ln w="508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27000" tIns="127000" rIns="127000" bIns="127000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t>Treating etiology</a:t>
            </a:r>
          </a:p>
        </p:txBody>
      </p:sp>
      <p:sp>
        <p:nvSpPr>
          <p:cNvPr id="118" name="Shape 118"/>
          <p:cNvSpPr/>
          <p:nvPr/>
        </p:nvSpPr>
        <p:spPr>
          <a:xfrm flipH="1">
            <a:off x="4351221" y="4723783"/>
            <a:ext cx="644722" cy="1"/>
          </a:xfrm>
          <a:prstGeom prst="line">
            <a:avLst/>
          </a:prstGeom>
          <a:ln w="50800">
            <a:solidFill/>
            <a:miter lim="400000"/>
            <a:tail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119" name="Shape 119"/>
          <p:cNvSpPr/>
          <p:nvPr/>
        </p:nvSpPr>
        <p:spPr>
          <a:xfrm flipV="1">
            <a:off x="6210302" y="1569719"/>
            <a:ext cx="1" cy="2837868"/>
          </a:xfrm>
          <a:prstGeom prst="line">
            <a:avLst/>
          </a:prstGeom>
          <a:ln w="50800">
            <a:solidFill/>
            <a:prstDash val="sysDot"/>
            <a:miter lim="400000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133601" y="3755851"/>
            <a:ext cx="0" cy="630488"/>
          </a:xfrm>
          <a:prstGeom prst="straightConnector1">
            <a:avLst/>
          </a:prstGeom>
          <a:noFill/>
          <a:ln w="19050" cap="flat">
            <a:solidFill>
              <a:schemeClr val="accent2"/>
            </a:solidFill>
            <a:prstDash val="solid"/>
            <a:bevel/>
            <a:tailEnd type="arrow"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414253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D1DED-35A2-3748-ACAD-FAD7C499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</a:rPr>
              <a:t>Development of Complications in Decompensated Cirrhosis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545345-01BB-A549-B30F-F3E27F4849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487144"/>
            <a:ext cx="9067800" cy="4304057"/>
          </a:xfrm>
        </p:spPr>
      </p:pic>
    </p:spTree>
    <p:extLst>
      <p:ext uri="{BB962C8B-B14F-4D97-AF65-F5344CB8AC3E}">
        <p14:creationId xmlns:p14="http://schemas.microsoft.com/office/powerpoint/2010/main" val="382816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6050" y="-200024"/>
            <a:ext cx="7705724" cy="145732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        Strategies for Ascites</a:t>
            </a:r>
            <a:br>
              <a:rPr lang="en-US" sz="4000" b="1" dirty="0">
                <a:solidFill>
                  <a:srgbClr val="C00000"/>
                </a:solidFill>
              </a:rPr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725" y="942975"/>
            <a:ext cx="10963275" cy="5286375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Low Salt Diet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avd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Diuretics 40:100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Paracentesis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SAAG  for the correct diagnosis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Antibiotics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For SBP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- For Prophylaxis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GI Bleed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Low Protein Ascites 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Recurrent infections</a:t>
            </a: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Albumin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SBP-prevents renal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insåuf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-death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-with paracentesis: 8 gm/liter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-with diuretics difficult -50 grams weekly</a:t>
            </a: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TIPS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when all else fails</a:t>
            </a: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06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1400175" y="85724"/>
            <a:ext cx="10229850" cy="1400175"/>
          </a:xfrm>
          <a:prstGeom prst="rect">
            <a:avLst/>
          </a:prstGeom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r>
              <a:rPr lang="en-US" sz="3600" b="1" dirty="0">
                <a:solidFill>
                  <a:srgbClr val="C00000"/>
                </a:solidFill>
              </a:rPr>
              <a:t>            </a:t>
            </a:r>
            <a:r>
              <a:rPr lang="en-US" sz="3600" b="1" dirty="0" err="1">
                <a:solidFill>
                  <a:srgbClr val="C00000"/>
                </a:solidFill>
              </a:rPr>
              <a:t>Dif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Dx</a:t>
            </a:r>
            <a:r>
              <a:rPr lang="en-US" sz="3600" b="1" dirty="0">
                <a:solidFill>
                  <a:srgbClr val="C00000"/>
                </a:solidFill>
              </a:rPr>
              <a:t> of Ascites use the SAAG Table</a:t>
            </a:r>
            <a:br>
              <a:rPr lang="en-US" sz="3600" dirty="0">
                <a:solidFill>
                  <a:srgbClr val="C00000"/>
                </a:solidFill>
              </a:rPr>
            </a:br>
            <a:endParaRPr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72" name="Table 72"/>
          <p:cNvGraphicFramePr/>
          <p:nvPr>
            <p:extLst>
              <p:ext uri="{D42A27DB-BD31-4B8C-83A1-F6EECF244321}">
                <p14:modId xmlns:p14="http://schemas.microsoft.com/office/powerpoint/2010/main" val="1936431119"/>
              </p:ext>
            </p:extLst>
          </p:nvPr>
        </p:nvGraphicFramePr>
        <p:xfrm>
          <a:off x="828675" y="942975"/>
          <a:ext cx="9686925" cy="5000625"/>
        </p:xfrm>
        <a:graphic>
          <a:graphicData uri="http://schemas.openxmlformats.org/drawingml/2006/table">
            <a:tbl>
              <a:tblPr bandRow="1"/>
              <a:tblGrid>
                <a:gridCol w="1825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7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6687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endParaRPr sz="2000" dirty="0"/>
                    </a:p>
                  </a:txBody>
                  <a:tcPr marL="61247" marR="61247" marT="67372" marB="67372" horzOverflow="overflow"/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2000" b="1" dirty="0">
                          <a:solidFill>
                            <a:srgbClr val="4D5E90"/>
                          </a:solidFill>
                          <a:sym typeface="Helvetica Neue"/>
                        </a:rPr>
                        <a:t>SAAG</a:t>
                      </a:r>
                    </a:p>
                    <a:p>
                      <a:pPr lvl="0">
                        <a:defRPr sz="1800" b="0" i="0"/>
                      </a:pPr>
                      <a:r>
                        <a:rPr sz="2200" b="1" i="1" dirty="0">
                          <a:solidFill>
                            <a:srgbClr val="4D5E90"/>
                          </a:solidFill>
                          <a:sym typeface="Helvetica Neue"/>
                        </a:rPr>
                        <a:t>&gt;1.1</a:t>
                      </a:r>
                    </a:p>
                  </a:txBody>
                  <a:tcPr marL="61247" marR="61247" marT="67372" marB="67372" anchor="ctr" horzOverflow="overflow"/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2000" b="1" dirty="0">
                          <a:solidFill>
                            <a:srgbClr val="4D5E90"/>
                          </a:solidFill>
                          <a:sym typeface="Helvetica Neue"/>
                        </a:rPr>
                        <a:t>SAAG</a:t>
                      </a:r>
                    </a:p>
                    <a:p>
                      <a:pPr lvl="0">
                        <a:defRPr sz="1800" b="0" i="0"/>
                      </a:pPr>
                      <a:r>
                        <a:rPr sz="2200" b="1" i="1" dirty="0">
                          <a:solidFill>
                            <a:srgbClr val="4D5E90"/>
                          </a:solidFill>
                          <a:sym typeface="Helvetica Neue"/>
                        </a:rPr>
                        <a:t>&lt;1.1</a:t>
                      </a:r>
                    </a:p>
                  </a:txBody>
                  <a:tcPr marL="61247" marR="61247" marT="67372" marB="67372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75"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2000" b="1" dirty="0">
                          <a:solidFill>
                            <a:srgbClr val="4D5E90"/>
                          </a:solidFill>
                          <a:sym typeface="Helvetica Neue"/>
                        </a:rPr>
                        <a:t>Total Protein</a:t>
                      </a:r>
                    </a:p>
                    <a:p>
                      <a:pPr lvl="0">
                        <a:defRPr sz="1800" b="0" i="0"/>
                      </a:pPr>
                      <a:r>
                        <a:rPr sz="2200" b="1" i="1" dirty="0">
                          <a:solidFill>
                            <a:srgbClr val="4D5E90"/>
                          </a:solidFill>
                          <a:sym typeface="Helvetica Neue"/>
                        </a:rPr>
                        <a:t>&lt;2.5</a:t>
                      </a:r>
                    </a:p>
                  </a:txBody>
                  <a:tcPr marL="61247" marR="61247" marT="67372" marB="67372" anchor="ctr" horzOverflow="overflow">
                    <a:solidFill>
                      <a:srgbClr val="D0D4E4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18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Cirrhosis</a:t>
                      </a:r>
                      <a:r>
                        <a:rPr lang="en-US" sz="18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-85%</a:t>
                      </a:r>
                      <a:endParaRPr sz="1800" b="1" dirty="0">
                        <a:solidFill>
                          <a:srgbClr val="FF2D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Acute Liver Failure</a:t>
                      </a:r>
                    </a:p>
                  </a:txBody>
                  <a:tcPr marL="61247" marR="61247" marT="67372" marB="67372" anchor="ctr" horzOverflow="overflow"/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18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Nephrotic Syndrome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Myxedema</a:t>
                      </a:r>
                    </a:p>
                  </a:txBody>
                  <a:tcPr marL="61247" marR="61247" marT="67372" marB="67372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5"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2000" b="1" dirty="0">
                          <a:solidFill>
                            <a:srgbClr val="4D5E90"/>
                          </a:solidFill>
                          <a:sym typeface="Helvetica Neue"/>
                        </a:rPr>
                        <a:t>Total Protein</a:t>
                      </a:r>
                    </a:p>
                    <a:p>
                      <a:pPr lvl="0">
                        <a:defRPr sz="1800" b="0" i="0"/>
                      </a:pPr>
                      <a:r>
                        <a:rPr sz="2200" b="1" i="1" dirty="0">
                          <a:solidFill>
                            <a:srgbClr val="4D5E90"/>
                          </a:solidFill>
                          <a:sym typeface="Helvetica Neue"/>
                        </a:rPr>
                        <a:t>&gt;2.5</a:t>
                      </a:r>
                    </a:p>
                  </a:txBody>
                  <a:tcPr marL="61247" marR="61247" marT="67372" marB="67372" anchor="ctr" horzOverflow="overflow"/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15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CHF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5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Constrictive Pericarditis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5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Budd-Chiari Syndrome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500" dirty="0" err="1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Venocclusive</a:t>
                      </a:r>
                      <a:r>
                        <a:rPr sz="15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 Disease</a:t>
                      </a:r>
                    </a:p>
                  </a:txBody>
                  <a:tcPr marL="61247" marR="61247" marT="67372" marB="67372" anchor="ctr" horzOverflow="overflow"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 sz="1800" b="0" i="0"/>
                      </a:pPr>
                      <a:r>
                        <a:rPr sz="1800" b="1" dirty="0">
                          <a:solidFill>
                            <a:srgbClr val="FF2D00"/>
                          </a:solidFill>
                          <a:latin typeface="Calibri"/>
                          <a:ea typeface="Calibri"/>
                          <a:cs typeface="Calibri"/>
                        </a:rPr>
                        <a:t>Peritoneal</a:t>
                      </a:r>
                      <a:r>
                        <a:rPr sz="1800" b="1" dirty="0">
                          <a:solidFill>
                            <a:srgbClr val="FF390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Carcinomatosis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Tuberculosis peritonitis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Pancreatic Ascites</a:t>
                      </a:r>
                    </a:p>
                    <a:p>
                      <a:pPr lvl="0">
                        <a:defRPr sz="1800" b="0" i="0"/>
                      </a:pPr>
                      <a:r>
                        <a:rPr sz="1800" dirty="0">
                          <a:solidFill>
                            <a:srgbClr val="4D5E90"/>
                          </a:solidFill>
                          <a:latin typeface="Calibri"/>
                          <a:ea typeface="Calibri"/>
                          <a:cs typeface="Calibri"/>
                        </a:rPr>
                        <a:t>Chylous Ascites</a:t>
                      </a:r>
                    </a:p>
                  </a:txBody>
                  <a:tcPr marL="61247" marR="61247" marT="67372" marB="67372" anchor="ctr" horzOverflow="overflow">
                    <a:solidFill>
                      <a:srgbClr val="E9EB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718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614" y="-142616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                   </a:t>
            </a:r>
            <a:r>
              <a:rPr lang="en-US" sz="6600" b="1" dirty="0">
                <a:solidFill>
                  <a:srgbClr val="C00000"/>
                </a:solidFill>
              </a:rPr>
              <a:t>T I P 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49400" y="1371600"/>
            <a:ext cx="5080000" cy="381000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0" y="2432844"/>
            <a:ext cx="4699000" cy="31369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9086"/>
            <a:ext cx="6795052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92898" y="982660"/>
            <a:ext cx="46262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HVPG: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HV-PV gradient: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3-5 mm Hg.: normal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&gt;10 mm </a:t>
            </a:r>
            <a:r>
              <a:rPr lang="en-US" sz="2400" b="1" dirty="0" err="1">
                <a:solidFill>
                  <a:srgbClr val="C00000"/>
                </a:solidFill>
              </a:rPr>
              <a:t>Hg.:PHTN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15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92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292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2954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NSBB: The Sweet Spot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219200"/>
            <a:ext cx="8305800" cy="495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Too early: No benefit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Moderate decompensation: Proven benefit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Advanced disease with Increased Mortality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-Hypotension(SAP&lt;100 mmHg)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-C.I. &lt; 1.5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-Refractory Ascites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-SBP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-Pulmonary Hypertension</a:t>
            </a:r>
          </a:p>
        </p:txBody>
      </p:sp>
    </p:spTree>
    <p:extLst>
      <p:ext uri="{BB962C8B-B14F-4D97-AF65-F5344CB8AC3E}">
        <p14:creationId xmlns:p14="http://schemas.microsoft.com/office/powerpoint/2010/main" val="3253487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755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            Statins: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0"/>
            <a:ext cx="8077200" cy="58674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Statins: 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-decrease hepatic </a:t>
            </a:r>
            <a:r>
              <a:rPr lang="en-US" sz="3600" dirty="0" err="1">
                <a:solidFill>
                  <a:schemeClr val="tx1"/>
                </a:solidFill>
              </a:rPr>
              <a:t>fibrogenesis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-improve intrahepatic endothelial    remodel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-improve liver perfusion and function</a:t>
            </a:r>
          </a:p>
          <a:p>
            <a:r>
              <a:rPr lang="en-US" sz="3600" dirty="0">
                <a:solidFill>
                  <a:schemeClr val="tx1"/>
                </a:solidFill>
              </a:rPr>
              <a:t>Statin users in HCV Cirrhosis: 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-Had lower incidence of decompensation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(i.e. ascites and VH)</a:t>
            </a:r>
          </a:p>
          <a:p>
            <a:r>
              <a:rPr lang="en-US" sz="3600" dirty="0">
                <a:solidFill>
                  <a:schemeClr val="tx1"/>
                </a:solidFill>
              </a:rPr>
              <a:t>Statins-Lower mortality </a:t>
            </a:r>
          </a:p>
        </p:txBody>
      </p:sp>
    </p:spTree>
    <p:extLst>
      <p:ext uri="{BB962C8B-B14F-4D97-AF65-F5344CB8AC3E}">
        <p14:creationId xmlns:p14="http://schemas.microsoft.com/office/powerpoint/2010/main" val="691932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375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958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Strategies  for Encephalopathy</a:t>
            </a:r>
            <a:br>
              <a:rPr lang="en-US" sz="4000" b="1" dirty="0">
                <a:solidFill>
                  <a:srgbClr val="C00000"/>
                </a:solidFill>
              </a:rPr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945995"/>
            <a:ext cx="8077200" cy="5257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Lactulose: 3 BM </a:t>
            </a:r>
          </a:p>
          <a:p>
            <a:r>
              <a:rPr lang="en-US" dirty="0" err="1">
                <a:solidFill>
                  <a:schemeClr val="tx1"/>
                </a:solidFill>
              </a:rPr>
              <a:t>Rifaximin</a:t>
            </a:r>
            <a:r>
              <a:rPr lang="en-US" dirty="0">
                <a:solidFill>
                  <a:schemeClr val="tx1"/>
                </a:solidFill>
              </a:rPr>
              <a:t>: Begin in Hospital-$$ saving</a:t>
            </a:r>
          </a:p>
          <a:p>
            <a:r>
              <a:rPr lang="en-US" dirty="0">
                <a:solidFill>
                  <a:schemeClr val="tx1"/>
                </a:solidFill>
              </a:rPr>
              <a:t>HOB 30%</a:t>
            </a:r>
          </a:p>
          <a:p>
            <a:r>
              <a:rPr lang="en-US" dirty="0">
                <a:solidFill>
                  <a:schemeClr val="tx1"/>
                </a:solidFill>
              </a:rPr>
              <a:t>Don’t Allow to Feed Self: Aspiration </a:t>
            </a:r>
          </a:p>
          <a:p>
            <a:r>
              <a:rPr lang="en-US" dirty="0">
                <a:solidFill>
                  <a:schemeClr val="tx1"/>
                </a:solidFill>
              </a:rPr>
              <a:t>Avoid Narcotics/Sleepers</a:t>
            </a:r>
          </a:p>
          <a:p>
            <a:r>
              <a:rPr lang="en-US" dirty="0">
                <a:solidFill>
                  <a:schemeClr val="tx1"/>
                </a:solidFill>
              </a:rPr>
              <a:t>Treat Infection/Electrolyte Imbalance</a:t>
            </a:r>
          </a:p>
          <a:p>
            <a:r>
              <a:rPr lang="en-US" dirty="0">
                <a:solidFill>
                  <a:schemeClr val="tx1"/>
                </a:solidFill>
              </a:rPr>
              <a:t>Discharge: 40% Re-Admissions</a:t>
            </a:r>
          </a:p>
          <a:p>
            <a:r>
              <a:rPr lang="en-US" dirty="0">
                <a:solidFill>
                  <a:schemeClr val="tx1"/>
                </a:solidFill>
              </a:rPr>
              <a:t>Care-Giver Education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94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D7271-D115-D34E-BE79-005BAB4B9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171" y="470517"/>
            <a:ext cx="10515600" cy="372446"/>
          </a:xfrm>
        </p:spPr>
        <p:txBody>
          <a:bodyPr>
            <a:noAutofit/>
          </a:bodyPr>
          <a:lstStyle/>
          <a:p>
            <a:br>
              <a:rPr lang="en-US" sz="4800" b="1" dirty="0">
                <a:solidFill>
                  <a:srgbClr val="C00000"/>
                </a:solidFill>
              </a:rPr>
            </a:br>
            <a:r>
              <a:rPr lang="en-US" sz="4800" b="1" dirty="0">
                <a:solidFill>
                  <a:srgbClr val="C00000"/>
                </a:solidFill>
              </a:rPr>
              <a:t>        When Order Serum Ammonia?</a:t>
            </a:r>
            <a:br>
              <a:rPr lang="en-US" sz="4800" b="1" dirty="0">
                <a:solidFill>
                  <a:srgbClr val="C00000"/>
                </a:solidFill>
              </a:rPr>
            </a:br>
            <a:r>
              <a:rPr lang="en-US" sz="4800" b="1" dirty="0">
                <a:solidFill>
                  <a:srgbClr val="C00000"/>
                </a:solidFill>
              </a:rPr>
              <a:t> Focus on the Image, Relax, and Listen</a:t>
            </a:r>
            <a:br>
              <a:rPr lang="en-US" sz="4800" b="1" dirty="0">
                <a:solidFill>
                  <a:srgbClr val="C00000"/>
                </a:solidFill>
              </a:rPr>
            </a:br>
            <a:endParaRPr lang="en-US" sz="4800" b="1" dirty="0">
              <a:solidFill>
                <a:srgbClr val="C0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1A74F8-D53D-764D-895A-5AB548ED5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1171" y="1543050"/>
            <a:ext cx="10240896" cy="366496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37E32B-1C47-8942-AB9F-6449E7FEC8D1}"/>
              </a:ext>
            </a:extLst>
          </p:cNvPr>
          <p:cNvSpPr txBox="1"/>
          <p:nvPr/>
        </p:nvSpPr>
        <p:spPr>
          <a:xfrm>
            <a:off x="2865708" y="5079423"/>
            <a:ext cx="71069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NEVER ORDER SERUM AMMONIA 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b="1" dirty="0">
                <a:solidFill>
                  <a:srgbClr val="C00000"/>
                </a:solidFill>
              </a:rPr>
              <a:t>Unless patient in a coma  and your diagnosis is unsure</a:t>
            </a:r>
          </a:p>
        </p:txBody>
      </p:sp>
    </p:spTree>
    <p:extLst>
      <p:ext uri="{BB962C8B-B14F-4D97-AF65-F5344CB8AC3E}">
        <p14:creationId xmlns:p14="http://schemas.microsoft.com/office/powerpoint/2010/main" val="177381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4478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Timing of Protein Supplement</a:t>
            </a:r>
          </a:p>
        </p:txBody>
      </p:sp>
      <p:pic>
        <p:nvPicPr>
          <p:cNvPr id="3" name="Picture 2" descr="Screen Shot 2015-02-07 at 12.02.4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066802"/>
            <a:ext cx="6081858" cy="44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12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2426455" y="0"/>
            <a:ext cx="6515711" cy="90054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000" b="1" dirty="0">
                <a:solidFill>
                  <a:srgbClr val="C00000"/>
                </a:solidFill>
              </a:rPr>
              <a:t>         </a:t>
            </a:r>
            <a:r>
              <a:rPr sz="4000" b="1" dirty="0">
                <a:solidFill>
                  <a:srgbClr val="C00000"/>
                </a:solidFill>
              </a:rPr>
              <a:t>Coffee In Liver Di</a:t>
            </a:r>
            <a:r>
              <a:rPr lang="en-US" sz="4000" b="1" dirty="0">
                <a:solidFill>
                  <a:srgbClr val="C00000"/>
                </a:solidFill>
              </a:rPr>
              <a:t>sease</a:t>
            </a:r>
            <a:endParaRPr sz="4000" b="1" dirty="0">
              <a:solidFill>
                <a:srgbClr val="C00000"/>
              </a:solidFill>
            </a:endParaRPr>
          </a:p>
        </p:txBody>
      </p:sp>
      <p:sp>
        <p:nvSpPr>
          <p:cNvPr id="72" name="Shape 72"/>
          <p:cNvSpPr>
            <a:spLocks noGrp="1"/>
          </p:cNvSpPr>
          <p:nvPr>
            <p:ph type="body" idx="4294967295"/>
          </p:nvPr>
        </p:nvSpPr>
        <p:spPr>
          <a:xfrm>
            <a:off x="554043" y="1138237"/>
            <a:ext cx="9551407" cy="4543425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 sz="1800"/>
            </a:pPr>
            <a:r>
              <a:rPr lang="en-US" sz="3500" b="1" dirty="0"/>
              <a:t>Saab’s recent review : Clear benefit of coffee consumption with a variety of liver chemistries, histology, diseases, </a:t>
            </a:r>
            <a:br>
              <a:rPr lang="en-US" sz="3500" b="1" dirty="0"/>
            </a:br>
            <a:r>
              <a:rPr lang="en-US" sz="3500" b="1" dirty="0"/>
              <a:t>and HCC </a:t>
            </a:r>
            <a:br>
              <a:rPr lang="en-US" sz="3200" b="1" dirty="0"/>
            </a:br>
            <a:br>
              <a:rPr lang="en-US" sz="3200" b="1" dirty="0"/>
            </a:br>
            <a:r>
              <a:rPr lang="en-US" sz="3200" b="1" dirty="0"/>
              <a:t>Not only has coffee been associated with a decrease in a number of liver diseases, but its consumption may also </a:t>
            </a:r>
            <a:r>
              <a:rPr lang="en-US" sz="3200" b="1" dirty="0">
                <a:solidFill>
                  <a:srgbClr val="C00000"/>
                </a:solidFill>
              </a:rPr>
              <a:t>decrease mortality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 sz="1800"/>
            </a:pPr>
            <a:endParaRPr lang="en-US" sz="32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 sz="1800"/>
            </a:pPr>
            <a:r>
              <a:rPr lang="en-US" sz="2400" i="1" dirty="0"/>
              <a:t>Saab S, Mallam D, Cox GA, 2nd, Tong MJ. Impact of coffee on liver diseases: a systematic review. Liver international : 2014;34(4):495-504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rgbClr val="FFFFFF"/>
              </a:buClr>
              <a:buSzPct val="100000"/>
              <a:buNone/>
              <a:defRPr sz="1800"/>
            </a:pPr>
            <a:r>
              <a:rPr sz="1200" i="1" dirty="0">
                <a:latin typeface="Calibri"/>
                <a:ea typeface="Calibri"/>
                <a:cs typeface="Calibri"/>
                <a:sym typeface="Calibri"/>
              </a:rPr>
              <a:t>Freedman ND, , et al. Association of coffee drinking with total and cause-specific mortality. N Engl J Med 2012; 366: 1891-904</a:t>
            </a:r>
          </a:p>
          <a:p>
            <a:pPr marL="0" indent="0">
              <a:spcBef>
                <a:spcPts val="600"/>
              </a:spcBef>
              <a:buNone/>
              <a:defRPr sz="1800"/>
            </a:pPr>
            <a:endParaRPr sz="2300" b="1" dirty="0"/>
          </a:p>
        </p:txBody>
      </p:sp>
      <p:pic>
        <p:nvPicPr>
          <p:cNvPr id="73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44200" y="253006"/>
            <a:ext cx="1476373" cy="6390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image4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76950" y="3409950"/>
            <a:ext cx="38100" cy="381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71823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"/>
            <a:ext cx="10363200" cy="1152938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Surgical Risk in Cirrhosis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145662-E3EF-1342-8A48-1EEC03E66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H="1">
            <a:off x="1661160" y="1152940"/>
            <a:ext cx="9616440" cy="37863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41CA4B-60F4-A44C-BF9F-7B0F6F368ED6}"/>
              </a:ext>
            </a:extLst>
          </p:cNvPr>
          <p:cNvSpPr txBox="1"/>
          <p:nvPr/>
        </p:nvSpPr>
        <p:spPr>
          <a:xfrm>
            <a:off x="2451652" y="5353878"/>
            <a:ext cx="98389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About 10% of patients with cirrhosis require surgery within the last 2 years of life</a:t>
            </a:r>
          </a:p>
          <a:p>
            <a:pPr lvl="2"/>
            <a:r>
              <a:rPr lang="en-US" sz="2400" dirty="0"/>
              <a:t>Propst et al. Dig Dis Sci 1995;40:1805–15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4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7776-A717-6840-BEEA-67A236945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4" y="-314325"/>
            <a:ext cx="11077576" cy="1685925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Avoiding Pitfalls:  Beware of Surgery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1DAE96F-C44D-2E4F-B1DC-9B1AA45595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4425" y="1114425"/>
            <a:ext cx="9258300" cy="5039519"/>
          </a:xfrm>
        </p:spPr>
      </p:pic>
    </p:spTree>
    <p:extLst>
      <p:ext uri="{BB962C8B-B14F-4D97-AF65-F5344CB8AC3E}">
        <p14:creationId xmlns:p14="http://schemas.microsoft.com/office/powerpoint/2010/main" val="746324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-316992"/>
            <a:ext cx="7239000" cy="1536192"/>
          </a:xfrm>
        </p:spPr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</a:rPr>
              <a:t>Strategies to Improve Survival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000125"/>
            <a:ext cx="8934450" cy="570547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Determine cause of Decompensation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PVT, Infection, DILI, Acute Viral Hepatitis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Treat Underlying Causes </a:t>
            </a:r>
            <a:br>
              <a:rPr lang="en-US" sz="3200" dirty="0"/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Ascites: Marker of Progression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Refractory Ascites: TIPS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/>
          </a:p>
          <a:p>
            <a:r>
              <a:rPr lang="en-US" sz="3200" dirty="0">
                <a:solidFill>
                  <a:schemeClr val="tx1"/>
                </a:solidFill>
              </a:rPr>
              <a:t>SBP Prophylaxis</a:t>
            </a:r>
          </a:p>
        </p:txBody>
      </p:sp>
    </p:spTree>
    <p:extLst>
      <p:ext uri="{BB962C8B-B14F-4D97-AF65-F5344CB8AC3E}">
        <p14:creationId xmlns:p14="http://schemas.microsoft.com/office/powerpoint/2010/main" val="253657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3FE96-9B68-1647-B99B-EED753E4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977898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Strategies to Improve Survival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66768-ECE7-B441-96A7-40490EF91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7815"/>
            <a:ext cx="10515600" cy="4486273"/>
          </a:xfrm>
        </p:spPr>
        <p:txBody>
          <a:bodyPr>
            <a:normAutofit/>
          </a:bodyPr>
          <a:lstStyle/>
          <a:p>
            <a:r>
              <a:rPr lang="en-US" sz="3600" dirty="0"/>
              <a:t>Variceal Bleed: BB banding TIPS Antibiotics </a:t>
            </a:r>
            <a:br>
              <a:rPr lang="en-US" sz="3600" dirty="0"/>
            </a:br>
            <a:endParaRPr lang="en-US" sz="3600" dirty="0"/>
          </a:p>
          <a:p>
            <a:r>
              <a:rPr lang="en-US" sz="3600" dirty="0"/>
              <a:t>HRS: Prevent Renal Injury: Avoid NSAID and IV Contrast</a:t>
            </a:r>
            <a:br>
              <a:rPr lang="en-US" sz="3600" dirty="0"/>
            </a:br>
            <a:r>
              <a:rPr lang="en-US" sz="3600" dirty="0"/>
              <a:t> </a:t>
            </a:r>
          </a:p>
          <a:p>
            <a:r>
              <a:rPr lang="en-US" sz="3600" dirty="0"/>
              <a:t>Maintain BP&gt;90</a:t>
            </a:r>
            <a:br>
              <a:rPr lang="en-US" sz="3600" dirty="0"/>
            </a:br>
            <a:endParaRPr lang="en-US" sz="3600" dirty="0"/>
          </a:p>
          <a:p>
            <a:r>
              <a:rPr lang="en-US" sz="3600" dirty="0"/>
              <a:t>Beta Blockers: Double Edge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7539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1955"/>
            <a:ext cx="8229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C00000"/>
                </a:solidFill>
              </a:rPr>
              <a:t>Strategies to Improve Survival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066800"/>
            <a:ext cx="8598310" cy="50292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Statins should not be avoided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Frailty/Sarcopenia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/>
              <a:t>Never Order a Serum Ammonia </a:t>
            </a:r>
          </a:p>
          <a:p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Educate Caregivers on treating Encephalopathy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72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D8309-67BA-3A47-B75A-82EDFEC44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Strategies to Improve Survival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3A0D3-1963-CE4A-BE8E-FC3539B28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76415"/>
            <a:ext cx="11026459" cy="3910010"/>
          </a:xfrm>
        </p:spPr>
        <p:txBody>
          <a:bodyPr>
            <a:noAutofit/>
          </a:bodyPr>
          <a:lstStyle/>
          <a:p>
            <a:r>
              <a:rPr lang="en-US" dirty="0"/>
              <a:t>Once Decompensate call a Transplant Hepatologist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can help you understand your patients options </a:t>
            </a:r>
          </a:p>
          <a:p>
            <a:endParaRPr lang="en-US" dirty="0"/>
          </a:p>
          <a:p>
            <a:r>
              <a:rPr lang="en-US" dirty="0"/>
              <a:t>Refer Early for Higher Level of Care and Transplant Consideration</a:t>
            </a:r>
          </a:p>
          <a:p>
            <a:endParaRPr lang="en-US" dirty="0"/>
          </a:p>
          <a:p>
            <a:r>
              <a:rPr lang="en-US" b="1" dirty="0"/>
              <a:t>You are not Alone</a:t>
            </a:r>
          </a:p>
          <a:p>
            <a:endParaRPr lang="en-US" sz="3200" b="1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635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309061"/>
            <a:ext cx="7305603" cy="128524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Listing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443" y="669325"/>
            <a:ext cx="8382000" cy="4891216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Funding</a:t>
            </a:r>
            <a:br>
              <a:rPr lang="en-US" sz="3200" dirty="0"/>
            </a:br>
            <a:endParaRPr lang="en-US" sz="3200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Caregivers 24/7</a:t>
            </a:r>
            <a:br>
              <a:rPr lang="en-US" sz="3200" dirty="0"/>
            </a:br>
            <a:endParaRPr lang="en-US" sz="3200" dirty="0"/>
          </a:p>
          <a:p>
            <a:pPr marL="514350" indent="-514350"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No Diseases: That impair surgery/recovery </a:t>
            </a:r>
            <a:br>
              <a:rPr lang="en-US" sz="3200" b="1" dirty="0"/>
            </a:br>
            <a:r>
              <a:rPr lang="en-US" sz="3200" dirty="0"/>
              <a:t>i.e. Cancer, Pulmonary or Cardiac Disease </a:t>
            </a:r>
            <a:br>
              <a:rPr lang="en-US" sz="3200" dirty="0"/>
            </a:br>
            <a:endParaRPr lang="en-US" sz="3200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No lifestyles issues: jeopardize the gift of life</a:t>
            </a:r>
            <a:br>
              <a:rPr lang="en-US" sz="3200" dirty="0"/>
            </a:br>
            <a:endParaRPr lang="en-US" sz="3200" dirty="0"/>
          </a:p>
          <a:p>
            <a:pPr marL="514350" indent="-514350">
              <a:spcBef>
                <a:spcPts val="0"/>
              </a:spcBef>
              <a:buFontTx/>
              <a:buAutoNum type="arabicPeriod"/>
              <a:defRPr/>
            </a:pPr>
            <a:r>
              <a:rPr lang="en-US" sz="3200" b="1" dirty="0"/>
              <a:t>Complete compliance with your medical team</a:t>
            </a:r>
          </a:p>
          <a:p>
            <a:pPr marL="0" indent="0">
              <a:spcBef>
                <a:spcPts val="0"/>
              </a:spcBef>
              <a:buNone/>
              <a:defRPr/>
            </a:pPr>
            <a:br>
              <a:rPr lang="en-US" sz="3200" dirty="0"/>
            </a:b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768A9F-7A64-564F-B312-177A315F0ACD}"/>
              </a:ext>
            </a:extLst>
          </p:cNvPr>
          <p:cNvSpPr/>
          <p:nvPr/>
        </p:nvSpPr>
        <p:spPr>
          <a:xfrm>
            <a:off x="4400664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8893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E05E-41C4-0149-9007-1736209AA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Need from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1682D-365C-2641-BF67-9369C8089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90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MELDNa</a:t>
            </a:r>
            <a:br>
              <a:rPr lang="en-US" b="1" dirty="0"/>
            </a:br>
            <a:endParaRPr lang="en-US" b="1" dirty="0"/>
          </a:p>
          <a:p>
            <a:r>
              <a:rPr lang="en-US" b="1" dirty="0"/>
              <a:t>ABO Blood Group</a:t>
            </a:r>
            <a:br>
              <a:rPr lang="en-US" b="1" dirty="0"/>
            </a:br>
            <a:endParaRPr lang="en-US" b="1" dirty="0"/>
          </a:p>
          <a:p>
            <a:r>
              <a:rPr lang="en-US" b="1" dirty="0"/>
              <a:t>Funding Documentation</a:t>
            </a:r>
            <a:br>
              <a:rPr lang="en-US" b="1" dirty="0"/>
            </a:br>
            <a:endParaRPr lang="en-US" b="1" dirty="0"/>
          </a:p>
          <a:p>
            <a:r>
              <a:rPr lang="en-US" b="1" dirty="0"/>
              <a:t>Discharge Summaries from the Hospital</a:t>
            </a:r>
          </a:p>
          <a:p>
            <a:endParaRPr lang="en-US" b="1" dirty="0"/>
          </a:p>
          <a:p>
            <a:r>
              <a:rPr lang="en-US" b="1" dirty="0"/>
              <a:t>ETG</a:t>
            </a:r>
          </a:p>
          <a:p>
            <a:endParaRPr lang="en-US" b="1" dirty="0"/>
          </a:p>
          <a:p>
            <a:r>
              <a:rPr lang="en-US" b="1" dirty="0"/>
              <a:t>Drug Screen</a:t>
            </a:r>
          </a:p>
        </p:txBody>
      </p:sp>
    </p:spTree>
    <p:extLst>
      <p:ext uri="{BB962C8B-B14F-4D97-AF65-F5344CB8AC3E}">
        <p14:creationId xmlns:p14="http://schemas.microsoft.com/office/powerpoint/2010/main" val="3289096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E833F-51B0-C149-940F-9682CB753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463672"/>
          </a:xfrm>
        </p:spPr>
        <p:txBody>
          <a:bodyPr>
            <a:normAutofit/>
          </a:bodyPr>
          <a:lstStyle/>
          <a:p>
            <a:r>
              <a:rPr lang="en-US" b="1" dirty="0"/>
              <a:t>How We Will Communicate with You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0CFFB-992B-DD4C-9F0B-8AFDBD460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348163"/>
          </a:xfrm>
        </p:spPr>
        <p:txBody>
          <a:bodyPr/>
          <a:lstStyle/>
          <a:p>
            <a:r>
              <a:rPr lang="en-US" dirty="0"/>
              <a:t>Hard Copy Letter-Decision of Listing Committee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 Mail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617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9D17-DDBC-2040-BBF8-14CC01AF6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44843"/>
            <a:ext cx="10515600" cy="158784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Resources: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EFAAA-2674-2B4E-A9FD-84CFDC894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173"/>
            <a:ext cx="11372360" cy="5113637"/>
          </a:xfrm>
        </p:spPr>
        <p:txBody>
          <a:bodyPr>
            <a:noAutofit/>
          </a:bodyPr>
          <a:lstStyle/>
          <a:p>
            <a:r>
              <a:rPr lang="en-US" sz="3600" dirty="0">
                <a:hlinkClick r:id="rId2"/>
              </a:rPr>
              <a:t>www.AASLD/PracticeGuidelines.com</a:t>
            </a:r>
            <a:br>
              <a:rPr lang="en-US" sz="3600" dirty="0"/>
            </a:br>
            <a:endParaRPr lang="en-US" sz="3600" dirty="0"/>
          </a:p>
          <a:p>
            <a:r>
              <a:rPr lang="en-US" sz="3600" dirty="0">
                <a:hlinkClick r:id="rId3"/>
              </a:rPr>
              <a:t>www.Livertox.NIH.gov</a:t>
            </a:r>
            <a:br>
              <a:rPr lang="en-US" sz="3200" dirty="0"/>
            </a:br>
            <a:endParaRPr lang="en-US" sz="3200" dirty="0"/>
          </a:p>
          <a:p>
            <a:r>
              <a:rPr lang="en-US" sz="4800" b="1" dirty="0"/>
              <a:t>University Hospital: Call 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801-581-2121</a:t>
            </a:r>
          </a:p>
          <a:p>
            <a:pPr marL="0" indent="0">
              <a:buNone/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Ask for :</a:t>
            </a:r>
            <a:b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Transfer Call Center</a:t>
            </a:r>
            <a:b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800" b="1" dirty="0"/>
              <a:t>Transplant Hepatologist</a:t>
            </a:r>
            <a:br>
              <a:rPr lang="en-US" sz="3200" dirty="0"/>
            </a:br>
            <a:endParaRPr lang="en-US" sz="3200" dirty="0"/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/>
              <a:t>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9953097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09889-A3B8-6643-BD0C-BE4CCF75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QUESTIONS</a:t>
            </a:r>
            <a:br>
              <a:rPr lang="en-US" sz="5400" b="1" dirty="0">
                <a:solidFill>
                  <a:srgbClr val="C00000"/>
                </a:solidFill>
              </a:rPr>
            </a:br>
            <a:r>
              <a:rPr lang="en-US" sz="5400" b="1" dirty="0">
                <a:solidFill>
                  <a:srgbClr val="C00000"/>
                </a:solidFill>
              </a:rPr>
              <a:t>TEXT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963B4-EC4D-AE47-A01F-0457509CF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br>
              <a:rPr lang="en-US" sz="4000" dirty="0"/>
            </a:br>
            <a:r>
              <a:rPr lang="en-US" sz="4000" b="1" dirty="0"/>
              <a:t>Ray </a:t>
            </a:r>
            <a:r>
              <a:rPr lang="en-US" sz="4000" b="1" dirty="0" err="1"/>
              <a:t>Thomason,MD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801-556-1228</a:t>
            </a:r>
          </a:p>
          <a:p>
            <a:pPr marL="0" indent="0">
              <a:buNone/>
            </a:pPr>
            <a:br>
              <a:rPr lang="en-US" sz="4000" dirty="0"/>
            </a:br>
            <a:br>
              <a:rPr lang="en-US" sz="4000" dirty="0"/>
            </a:br>
            <a:r>
              <a:rPr lang="en-US" sz="4800" b="1" dirty="0">
                <a:solidFill>
                  <a:srgbClr val="C00000"/>
                </a:solidFill>
              </a:rPr>
              <a:t>THANK YOU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95499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UU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UU" id="{DC522AE4-B001-3945-B779-B7434139E424}" vid="{86B523B8-BD77-CE4D-92B5-52A542F3EA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UU</Template>
  <TotalTime>1631</TotalTime>
  <Words>1788</Words>
  <Application>Microsoft Macintosh PowerPoint</Application>
  <PresentationFormat>Widescreen</PresentationFormat>
  <Paragraphs>267</Paragraphs>
  <Slides>37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Helvetica</vt:lpstr>
      <vt:lpstr>Helvetica Neue</vt:lpstr>
      <vt:lpstr>Tw Cen MT</vt:lpstr>
      <vt:lpstr>Wingdings</vt:lpstr>
      <vt:lpstr>Theme UU</vt:lpstr>
      <vt:lpstr>How to Improve the Survival of Your   Hospitalized Cirrhotic Patients</vt:lpstr>
      <vt:lpstr>Lessons from the Transfer Call Center</vt:lpstr>
      <vt:lpstr> 3 Examples of Confusion–Initially Denied Listing</vt:lpstr>
      <vt:lpstr>Annual Alta Hill-Climb  August 31 2003 </vt:lpstr>
      <vt:lpstr>Objectives</vt:lpstr>
      <vt:lpstr>Cirrhosis: A Definition</vt:lpstr>
      <vt:lpstr>To Improve Survival:   Understand Basic Fundamentals</vt:lpstr>
      <vt:lpstr>PowerPoint Presentation</vt:lpstr>
      <vt:lpstr>PowerPoint Presentation</vt:lpstr>
      <vt:lpstr>                 What is Median Survival:             Compensation vs Decompensation ? </vt:lpstr>
      <vt:lpstr>      Now Apply Strategies</vt:lpstr>
      <vt:lpstr>    Treat the Underlying Disease</vt:lpstr>
      <vt:lpstr>Development of Complications in Decompensated Cirrhosis</vt:lpstr>
      <vt:lpstr>        Strategies for Ascites </vt:lpstr>
      <vt:lpstr>            Dif Dx of Ascites use the SAAG Table </vt:lpstr>
      <vt:lpstr>                   T I P S</vt:lpstr>
      <vt:lpstr>PowerPoint Presentation</vt:lpstr>
      <vt:lpstr>NSBB: The Sweet Spot</vt:lpstr>
      <vt:lpstr>PowerPoint Presentation</vt:lpstr>
      <vt:lpstr>            Statins: Highlights</vt:lpstr>
      <vt:lpstr>PowerPoint Presentation</vt:lpstr>
      <vt:lpstr>PowerPoint Presentation</vt:lpstr>
      <vt:lpstr>Strategies  for Encephalopathy </vt:lpstr>
      <vt:lpstr>         When Order Serum Ammonia?  Focus on the Image, Relax, and Listen </vt:lpstr>
      <vt:lpstr>Timing of Protein Supplement</vt:lpstr>
      <vt:lpstr>         Coffee In Liver Disease</vt:lpstr>
      <vt:lpstr>Surgical Risk in Cirrhosis</vt:lpstr>
      <vt:lpstr>Avoiding Pitfalls:  Beware of Surgery</vt:lpstr>
      <vt:lpstr>Strategies to Improve Survival</vt:lpstr>
      <vt:lpstr>Strategies to Improve Survival</vt:lpstr>
      <vt:lpstr>Strategies to Improve Survival</vt:lpstr>
      <vt:lpstr>Strategies to Improve Survival</vt:lpstr>
      <vt:lpstr>Listing Criteria</vt:lpstr>
      <vt:lpstr>What We Need from You</vt:lpstr>
      <vt:lpstr>How We Will Communicate with You </vt:lpstr>
      <vt:lpstr>Resources:</vt:lpstr>
      <vt:lpstr>QUESTIONS TEXT ME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Improve the Survival of Your   Hospitalized Cirrhotic Patients</dc:title>
  <dc:creator>Microsoft Office User</dc:creator>
  <cp:lastModifiedBy>Microsoft Office User</cp:lastModifiedBy>
  <cp:revision>68</cp:revision>
  <dcterms:created xsi:type="dcterms:W3CDTF">2019-06-25T07:05:59Z</dcterms:created>
  <dcterms:modified xsi:type="dcterms:W3CDTF">2020-04-09T22:39:54Z</dcterms:modified>
</cp:coreProperties>
</file>