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1pPr>
    <a:lvl2pPr marL="45686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2pPr>
    <a:lvl3pPr marL="91373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3pPr>
    <a:lvl4pPr marL="137060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4pPr>
    <a:lvl5pPr marL="18274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5pPr>
    <a:lvl6pPr marL="2284342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6pPr>
    <a:lvl7pPr marL="2741210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7pPr>
    <a:lvl8pPr marL="3198076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8pPr>
    <a:lvl9pPr marL="3654946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22" d="100"/>
          <a:sy n="22" d="100"/>
        </p:scale>
        <p:origin x="-120" y="-7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93FE7-45D7-6442-B9B3-AC7F28B1A0BA}" type="datetimeFigureOut">
              <a:rPr lang="en-US" smtClean="0"/>
              <a:t>9/15/15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D0E94-FF11-BB42-8CB8-6E820A26F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7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33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369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9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1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153" indent="0" algn="ctr">
              <a:buNone/>
            </a:lvl2pPr>
            <a:lvl3pPr marL="914305" indent="0" algn="ctr">
              <a:buNone/>
            </a:lvl3pPr>
            <a:lvl4pPr marL="1371458" indent="0" algn="ctr">
              <a:buNone/>
            </a:lvl4pPr>
            <a:lvl5pPr marL="1828610" indent="0" algn="ctr">
              <a:buNone/>
            </a:lvl5pPr>
            <a:lvl6pPr marL="2285763" indent="0" algn="ctr">
              <a:buNone/>
            </a:lvl6pPr>
            <a:lvl7pPr marL="2742915" indent="0" algn="ctr">
              <a:buNone/>
            </a:lvl7pPr>
            <a:lvl8pPr marL="3200068" indent="0" algn="ctr">
              <a:buNone/>
            </a:lvl8pPr>
            <a:lvl9pPr marL="365722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881BD2B-EC27-1245-B1C9-AE4EFD34D9E3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82A2B0-7815-A342-9560-50946F1E2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99E-A0D5-C546-B763-38DBE5146C3F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2A6039-BFAF-804B-960C-86CDFF5B0C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743201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1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7FF-F78E-AE42-B8C8-DE58A53124B5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1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92E747D-A238-3245-B661-EBF95CA4BB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137388C-8C29-664E-8D48-BCF408ACF1AB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3AAA0CA-55A4-D34D-BD3A-F8BF943493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273051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3A54294-9E47-E34B-A1F6-6950A444C014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39FB5A3-8547-F847-8B40-403DAB1BF0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A437-8DE8-C44C-96A3-1E60B74968ED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3DBF4A-CB74-B04C-8D02-02C48F6FFD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F91F-DC2C-C849-AA86-EB73647B2E37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267422-BEDF-6E45-9BA7-7036F523F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0A05-C688-A445-ACC9-0E740E903575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09A9B2-F0C6-CB4D-B734-F5C0CEF172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45" tIns="182861" rIns="137145" bIns="9143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1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7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1" y="1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1"/>
            <a:ext cx="2667000" cy="365125"/>
          </a:xfrm>
        </p:spPr>
        <p:txBody>
          <a:bodyPr rtlCol="0"/>
          <a:lstStyle/>
          <a:p>
            <a:fld id="{A5BB9195-6B83-8D43-AA37-D497977F78D7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BDE46C5-9ABD-774B-8CE1-CABAF5103D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72846-DA43-3C4B-B9CA-F63CDDEC3C39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9769-7C48-D545-8C30-21BB237384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1" y="609601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1" y="6248403"/>
            <a:ext cx="2209800" cy="365125"/>
          </a:xfrm>
        </p:spPr>
        <p:txBody>
          <a:bodyPr/>
          <a:lstStyle/>
          <a:p>
            <a:fld id="{5338B614-9D43-7440-AFA2-49217ED153B9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6248208"/>
            <a:ext cx="557348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1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9" y="144462"/>
            <a:ext cx="533400" cy="244476"/>
          </a:xfrm>
        </p:spPr>
        <p:txBody>
          <a:bodyPr/>
          <a:lstStyle/>
          <a:p>
            <a:fld id="{32F649C1-2568-9E4B-8400-7F41492FA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500"/>
              <a:t>Body Level One</a:t>
            </a:r>
          </a:p>
          <a:p>
            <a:pPr lvl="1">
              <a:defRPr sz="1800"/>
            </a:pPr>
            <a:r>
              <a:rPr sz="2500"/>
              <a:t>Body Level Two</a:t>
            </a:r>
          </a:p>
          <a:p>
            <a:pPr lvl="2">
              <a:defRPr sz="1800"/>
            </a:pPr>
            <a:r>
              <a:rPr sz="2500"/>
              <a:t>Body Level Three</a:t>
            </a:r>
          </a:p>
          <a:p>
            <a:pPr lvl="3">
              <a:defRPr sz="1800"/>
            </a:pPr>
            <a:r>
              <a:rPr sz="2500"/>
              <a:t>Body Level Four</a:t>
            </a:r>
          </a:p>
          <a:p>
            <a:pPr lvl="4">
              <a:defRPr sz="1800"/>
            </a:pPr>
            <a:r>
              <a:rPr sz="25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252271283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1" y="228600"/>
            <a:ext cx="8153400" cy="990600"/>
          </a:xfrm>
          <a:prstGeom prst="rect">
            <a:avLst/>
          </a:prstGeom>
        </p:spPr>
        <p:txBody>
          <a:bodyPr vert="horz" lIns="91430" tIns="45715" rIns="91430" bIns="45715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 lIns="91430" tIns="45715" rIns="91430" bIns="45715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1"/>
            <a:ext cx="2667000" cy="365125"/>
          </a:xfrm>
          <a:prstGeom prst="rect">
            <a:avLst/>
          </a:prstGeom>
        </p:spPr>
        <p:txBody>
          <a:bodyPr vert="horz" lIns="91430" tIns="45715" rIns="91430" bIns="45715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29ED39-DB28-B54B-8224-E0D4EE84A267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6248207"/>
            <a:ext cx="5421083" cy="365125"/>
          </a:xfrm>
          <a:prstGeom prst="rect">
            <a:avLst/>
          </a:prstGeom>
        </p:spPr>
        <p:txBody>
          <a:bodyPr vert="horz" lIns="91430" tIns="45715" rIns="91430" bIns="45715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lIns="91430" tIns="45715" rIns="91430" bIns="45715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F82BB9D-B1BC-F847-B9F4-0A95FA9D6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07" indent="-320007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13" indent="-274292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indent="-228577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indent="-228577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indent="-228577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2902" indent="-228577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93" indent="-228577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85" indent="-228577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77" indent="-228577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Autoimmune Hepatitis</a:t>
            </a:r>
            <a:br>
              <a:rPr lang="en-US" dirty="0" smtClean="0"/>
            </a:br>
            <a:r>
              <a:rPr lang="en-US" dirty="0" smtClean="0"/>
              <a:t>advanced liver care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100" b="1" baseline="30000" dirty="0">
                <a:solidFill>
                  <a:schemeClr val="tx1"/>
                </a:solidFill>
              </a:rPr>
              <a:t>RAY THOMASON MD</a:t>
            </a:r>
          </a:p>
        </p:txBody>
      </p:sp>
    </p:spTree>
    <p:extLst>
      <p:ext uri="{BB962C8B-B14F-4D97-AF65-F5344CB8AC3E}">
        <p14:creationId xmlns:p14="http://schemas.microsoft.com/office/powerpoint/2010/main" val="1656618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</a:t>
            </a:r>
            <a:r>
              <a:rPr lang="en-US" sz="5100" b="1" dirty="0"/>
              <a:t>WHAT’s NEW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200" dirty="0"/>
              <a:t>1. HEPATITIS E</a:t>
            </a:r>
          </a:p>
          <a:p>
            <a:r>
              <a:rPr lang="en-US" sz="4200" dirty="0"/>
              <a:t>2. END POINTS OF TREATMENT      and WHY</a:t>
            </a:r>
          </a:p>
          <a:p>
            <a:r>
              <a:rPr lang="en-US" sz="4200" dirty="0"/>
              <a:t>3. BUDESONIDE-why- when- when not</a:t>
            </a:r>
          </a:p>
          <a:p>
            <a:r>
              <a:rPr lang="en-US" sz="4200" dirty="0"/>
              <a:t>4. NEW AGENTS</a:t>
            </a:r>
          </a:p>
        </p:txBody>
      </p:sp>
    </p:spTree>
    <p:extLst>
      <p:ext uri="{BB962C8B-B14F-4D97-AF65-F5344CB8AC3E}">
        <p14:creationId xmlns:p14="http://schemas.microsoft.com/office/powerpoint/2010/main" val="55270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AUTOIMMUNE HEPATITIS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5697" y="2278368"/>
            <a:ext cx="7223617" cy="2207335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r>
              <a:rPr lang="en-US" sz="4600" dirty="0"/>
              <a:t>YOU MUST EXCLUDE </a:t>
            </a:r>
          </a:p>
          <a:p>
            <a:r>
              <a:rPr lang="en-US" sz="4600" dirty="0"/>
              <a:t>OTHER </a:t>
            </a:r>
          </a:p>
          <a:p>
            <a:r>
              <a:rPr lang="en-US" sz="4600" dirty="0"/>
              <a:t>VIRUSES</a:t>
            </a:r>
          </a:p>
        </p:txBody>
      </p:sp>
    </p:spTree>
    <p:extLst>
      <p:ext uri="{BB962C8B-B14F-4D97-AF65-F5344CB8AC3E}">
        <p14:creationId xmlns:p14="http://schemas.microsoft.com/office/powerpoint/2010/main" val="1748020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r>
              <a:rPr lang="en-US" dirty="0" smtClean="0"/>
              <a:t>    Differential Diagnosis of Hepatitis</a:t>
            </a:r>
            <a:endParaRPr lang="en-US" dirty="0"/>
          </a:p>
        </p:txBody>
      </p:sp>
      <p:pic>
        <p:nvPicPr>
          <p:cNvPr id="3" name="Picture 2" descr="Screen Shot 2014-10-22 at 7.40.4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0811"/>
            <a:ext cx="9144000" cy="524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98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Disease spectrum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3204" cy="4781778"/>
          </a:xfrm>
        </p:spPr>
        <p:txBody>
          <a:bodyPr>
            <a:normAutofit/>
          </a:bodyPr>
          <a:lstStyle/>
          <a:p>
            <a:r>
              <a:rPr lang="en-US" sz="3100" dirty="0"/>
              <a:t>Classic Hepatitis +_ Cirrhosis</a:t>
            </a:r>
            <a:br>
              <a:rPr lang="en-US" sz="3100" dirty="0"/>
            </a:br>
            <a:endParaRPr lang="en-US" sz="3100" dirty="0"/>
          </a:p>
          <a:p>
            <a:r>
              <a:rPr lang="en-US" sz="3100" dirty="0"/>
              <a:t>“Burned out” Cirrhosis</a:t>
            </a:r>
            <a:br>
              <a:rPr lang="en-US" sz="3100" dirty="0"/>
            </a:br>
            <a:endParaRPr lang="en-US" sz="3100" dirty="0"/>
          </a:p>
          <a:p>
            <a:r>
              <a:rPr lang="en-US" sz="3100" dirty="0"/>
              <a:t> Acute Hepatitis</a:t>
            </a:r>
            <a:br>
              <a:rPr lang="en-US" sz="3100" dirty="0"/>
            </a:br>
            <a:endParaRPr lang="en-US" sz="3100" dirty="0"/>
          </a:p>
          <a:p>
            <a:r>
              <a:rPr lang="en-US" sz="3100" dirty="0"/>
              <a:t> Fulminant Hepatitis</a:t>
            </a:r>
            <a:br>
              <a:rPr lang="en-US" sz="3100" dirty="0"/>
            </a:br>
            <a:endParaRPr lang="en-US" sz="3100" dirty="0"/>
          </a:p>
          <a:p>
            <a:r>
              <a:rPr lang="en-US" sz="3100" dirty="0"/>
              <a:t> Overlap Syndrome with PSC or PSC</a:t>
            </a:r>
          </a:p>
        </p:txBody>
      </p:sp>
    </p:spTree>
    <p:extLst>
      <p:ext uri="{BB962C8B-B14F-4D97-AF65-F5344CB8AC3E}">
        <p14:creationId xmlns:p14="http://schemas.microsoft.com/office/powerpoint/2010/main" val="813701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 Predisposition</a:t>
            </a:r>
            <a:endParaRPr lang="en-US" dirty="0"/>
          </a:p>
        </p:txBody>
      </p:sp>
      <p:pic>
        <p:nvPicPr>
          <p:cNvPr id="4" name="Picture 3" descr="Screen Shot 2015-07-22 at 1.51.5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2094"/>
            <a:ext cx="9144000" cy="534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95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600" dirty="0"/>
              <a:t>Subtypes of AIH</a:t>
            </a:r>
          </a:p>
        </p:txBody>
      </p:sp>
      <p:pic>
        <p:nvPicPr>
          <p:cNvPr id="3" name="Picture 2" descr="Screen Shot 2015-07-22 at 1.49.1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12094"/>
            <a:ext cx="9143999" cy="534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27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50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8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83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Demographics</a:t>
            </a:r>
            <a:endParaRPr dirty="0"/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3" name="Picture 2" descr="Screen Shot 2015-07-22 at 12.45.5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4387"/>
            <a:ext cx="9169546" cy="531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117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PRESENTATION-AIH</a:t>
            </a:r>
            <a:endParaRPr dirty="0"/>
          </a:p>
        </p:txBody>
      </p:sp>
      <p:sp>
        <p:nvSpPr>
          <p:cNvPr id="64" name="Shape 6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65" name="Screen Shot 2014-01-30 at 1.11.54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502825"/>
            <a:ext cx="9144000" cy="535517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102203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pic>
        <p:nvPicPr>
          <p:cNvPr id="3" name="Picture 2" descr="Screen Shot 2014-06-25 at 12.56.0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36402"/>
            <a:ext cx="9144000" cy="532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18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34.0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90"/>
            <a:ext cx="9144000" cy="586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21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612648" y="216573"/>
            <a:ext cx="81534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5600" dirty="0"/>
              <a:t>AIH-HISTOLOGY </a:t>
            </a:r>
            <a:endParaRPr sz="5600" dirty="0"/>
          </a:p>
        </p:txBody>
      </p:sp>
      <p:sp>
        <p:nvSpPr>
          <p:cNvPr id="48" name="Shape 48"/>
          <p:cNvSpPr>
            <a:spLocks noGrp="1"/>
          </p:cNvSpPr>
          <p:nvPr>
            <p:ph type="body" idx="1"/>
          </p:nvPr>
        </p:nvSpPr>
        <p:spPr>
          <a:xfrm>
            <a:off x="609602" y="1731518"/>
            <a:ext cx="8156447" cy="4742383"/>
          </a:xfrm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pic>
        <p:nvPicPr>
          <p:cNvPr id="49" name="Screen Shot 2014-01-30 at 1.11.33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510903"/>
            <a:ext cx="9144000" cy="534709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3684442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History </a:t>
            </a:r>
          </a:p>
        </p:txBody>
      </p:sp>
      <p:pic>
        <p:nvPicPr>
          <p:cNvPr id="3" name="Picture 2" descr="Screen Shot 2015-07-22 at 2.09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3" y="1750219"/>
            <a:ext cx="8620124" cy="479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8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34.3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16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39.1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81"/>
            <a:ext cx="9144000" cy="588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17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AASLD - WHEN TO TREAT</a:t>
            </a:r>
            <a:endParaRPr dirty="0"/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69" name="Screen Shot 2014-01-30 at 1.20.29 P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513352"/>
            <a:ext cx="9144000" cy="53446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3549212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0"/>
            <a:ext cx="81534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Steroid Therapy of Autoimmune </a:t>
            </a:r>
            <a:r>
              <a:rPr lang="en-US" dirty="0"/>
              <a:t>H</a:t>
            </a:r>
            <a:r>
              <a:rPr lang="en-US" dirty="0" smtClean="0"/>
              <a:t>epatitis </a:t>
            </a:r>
            <a:r>
              <a:rPr lang="en-US" dirty="0"/>
              <a:t>I</a:t>
            </a:r>
            <a:r>
              <a:rPr lang="en-US" dirty="0" smtClean="0"/>
              <a:t>mproves Survival</a:t>
            </a:r>
            <a:endParaRPr lang="en-US" dirty="0"/>
          </a:p>
        </p:txBody>
      </p:sp>
      <p:pic>
        <p:nvPicPr>
          <p:cNvPr id="3" name="Picture 2" descr="Screen Shot 2015-07-22 at 1.26.5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3" y="1524001"/>
            <a:ext cx="7765487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65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Regimens</a:t>
            </a:r>
            <a:endParaRPr lang="en-US" dirty="0"/>
          </a:p>
        </p:txBody>
      </p:sp>
      <p:pic>
        <p:nvPicPr>
          <p:cNvPr id="3" name="Picture 2" descr="Screen Shot 2015-07-22 at 1.30.5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39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Responses</a:t>
            </a:r>
            <a:endParaRPr lang="en-US" dirty="0"/>
          </a:p>
        </p:txBody>
      </p:sp>
      <p:pic>
        <p:nvPicPr>
          <p:cNvPr id="3" name="Picture 2" descr="Screen Shot 2015-07-22 at 1.34.3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2676"/>
            <a:ext cx="9144000" cy="48934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" y="6428830"/>
            <a:ext cx="7541713" cy="341919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dirty="0" err="1" smtClean="0"/>
              <a:t>Summerskill</a:t>
            </a:r>
            <a:r>
              <a:rPr lang="en-US" dirty="0" smtClean="0"/>
              <a:t>, Gut 1975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97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91658"/>
            <a:ext cx="8153400" cy="1127542"/>
          </a:xfrm>
        </p:spPr>
        <p:txBody>
          <a:bodyPr>
            <a:noAutofit/>
          </a:bodyPr>
          <a:lstStyle/>
          <a:p>
            <a:r>
              <a:rPr lang="en-US" dirty="0" smtClean="0"/>
              <a:t>Remission</a:t>
            </a:r>
            <a:br>
              <a:rPr lang="en-US" dirty="0" smtClean="0"/>
            </a:br>
            <a:r>
              <a:rPr lang="en-US" dirty="0" smtClean="0"/>
              <a:t>What to Expect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9492" y="6552166"/>
            <a:ext cx="6172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Cjzaja.ClinLivDis.2002</a:t>
            </a:r>
            <a:endParaRPr lang="en-US" sz="1600" dirty="0"/>
          </a:p>
        </p:txBody>
      </p:sp>
      <p:pic>
        <p:nvPicPr>
          <p:cNvPr id="4" name="Picture 3" descr="Screen Shot 2015-07-22 at 2.26.4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6117"/>
            <a:ext cx="9144000" cy="514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39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</a:t>
            </a:r>
            <a:r>
              <a:rPr lang="en-US" sz="5100" b="1" dirty="0"/>
              <a:t>WHAT’s NEW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200" dirty="0"/>
              <a:t>1. HEPATITIS E</a:t>
            </a:r>
          </a:p>
          <a:p>
            <a:r>
              <a:rPr lang="en-US" sz="4200" dirty="0"/>
              <a:t>2. </a:t>
            </a:r>
            <a:r>
              <a:rPr lang="en-US" sz="4200" dirty="0" smtClean="0"/>
              <a:t>GUIDELINE CHANGES:</a:t>
            </a:r>
            <a:br>
              <a:rPr lang="en-US" sz="4200" dirty="0" smtClean="0"/>
            </a:br>
            <a:r>
              <a:rPr lang="en-US" sz="4200" dirty="0" smtClean="0"/>
              <a:t>    End Points of Treatment an Why</a:t>
            </a:r>
            <a:endParaRPr lang="en-US" sz="4200" dirty="0"/>
          </a:p>
          <a:p>
            <a:r>
              <a:rPr lang="en-US" sz="4200" dirty="0"/>
              <a:t>3. BUDESONIDE-why- when- </a:t>
            </a:r>
            <a:r>
              <a:rPr lang="en-US" sz="4200" dirty="0" smtClean="0"/>
              <a:t/>
            </a:r>
            <a:br>
              <a:rPr lang="en-US" sz="4200" dirty="0" smtClean="0"/>
            </a:br>
            <a:r>
              <a:rPr lang="en-US" sz="4200" dirty="0" smtClean="0"/>
              <a:t>    When </a:t>
            </a:r>
            <a:r>
              <a:rPr lang="en-US" sz="4200" dirty="0"/>
              <a:t>N</a:t>
            </a:r>
            <a:r>
              <a:rPr lang="en-US" sz="4200" dirty="0" smtClean="0"/>
              <a:t>ot</a:t>
            </a:r>
            <a:endParaRPr lang="en-US" sz="4200" dirty="0"/>
          </a:p>
          <a:p>
            <a:r>
              <a:rPr lang="en-US" sz="4200" dirty="0"/>
              <a:t>4. NEW AGENTS</a:t>
            </a:r>
          </a:p>
        </p:txBody>
      </p:sp>
    </p:spTree>
    <p:extLst>
      <p:ext uri="{BB962C8B-B14F-4D97-AF65-F5344CB8AC3E}">
        <p14:creationId xmlns:p14="http://schemas.microsoft.com/office/powerpoint/2010/main" val="1459008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26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573"/>
            <a:ext cx="9144000" cy="576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08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28.5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33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13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27.4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66"/>
            <a:ext cx="9144000" cy="683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09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29.2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755"/>
            <a:ext cx="9144000" cy="601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64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REASON FOR GUIDELINE CHANGES</a:t>
            </a:r>
            <a:endParaRPr dirty="0"/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85" name="Screen Shot 2014-01-30 at 1.25.01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500187"/>
            <a:ext cx="9143999" cy="53578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2623458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38.2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658"/>
            <a:ext cx="9144000" cy="599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72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38.0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432"/>
            <a:ext cx="9144000" cy="570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61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Budesonide versus Prednisone RCT</a:t>
            </a:r>
            <a:endParaRPr lang="en-US" dirty="0"/>
          </a:p>
        </p:txBody>
      </p:sp>
      <p:pic>
        <p:nvPicPr>
          <p:cNvPr id="3" name="Picture 2" descr="Screen Shot 2015-07-22 at 1.42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3999"/>
            <a:ext cx="9144001" cy="4905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9" y="6429376"/>
            <a:ext cx="3830582" cy="341919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dirty="0" err="1" smtClean="0"/>
              <a:t>Manns.Gastro</a:t>
            </a:r>
            <a:r>
              <a:rPr lang="en-US" dirty="0" smtClean="0"/>
              <a:t>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282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41.1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0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2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41.2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03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4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42.2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19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67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-142875"/>
            <a:ext cx="8153400" cy="1609803"/>
          </a:xfrm>
        </p:spPr>
        <p:txBody>
          <a:bodyPr>
            <a:normAutofit/>
          </a:bodyPr>
          <a:lstStyle/>
          <a:p>
            <a:r>
              <a:rPr lang="en-US" sz="3100" dirty="0"/>
              <a:t>ALTERNATIVE DRUGS </a:t>
            </a:r>
            <a:br>
              <a:rPr lang="en-US" sz="3100" dirty="0"/>
            </a:br>
            <a:r>
              <a:rPr lang="en-US" sz="3100" dirty="0"/>
              <a:t>WHEN STEROIDS FAIL-(refractory/intolerance)</a:t>
            </a:r>
          </a:p>
        </p:txBody>
      </p:sp>
      <p:pic>
        <p:nvPicPr>
          <p:cNvPr id="3" name="Picture 2" descr="Alternative drugs AI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66928"/>
            <a:ext cx="9144000" cy="539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76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43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3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50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45.2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46"/>
            <a:ext cx="9144000" cy="636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16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5 at 12.43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3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74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Autoimmune Hepatitis</a:t>
            </a:r>
            <a:br>
              <a:rPr lang="en-US" dirty="0" smtClean="0"/>
            </a:br>
            <a:r>
              <a:rPr lang="en-US" dirty="0" smtClean="0"/>
              <a:t>Transplantation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5257800"/>
          </a:xfrm>
        </p:spPr>
        <p:txBody>
          <a:bodyPr>
            <a:normAutofit/>
          </a:bodyPr>
          <a:lstStyle/>
          <a:p>
            <a:r>
              <a:rPr lang="en-US" sz="3400" dirty="0"/>
              <a:t>6% in US - 3% in Europe</a:t>
            </a:r>
            <a:br>
              <a:rPr lang="en-US" sz="3400" dirty="0"/>
            </a:br>
            <a:endParaRPr lang="en-US" sz="3400" dirty="0"/>
          </a:p>
          <a:p>
            <a:r>
              <a:rPr lang="en-US" sz="3400" dirty="0"/>
              <a:t>Five year survival 83– 92%</a:t>
            </a:r>
            <a:br>
              <a:rPr lang="en-US" sz="3400" dirty="0"/>
            </a:br>
            <a:endParaRPr lang="en-US" sz="3400" dirty="0"/>
          </a:p>
          <a:p>
            <a:r>
              <a:rPr lang="en-US" sz="3400" dirty="0"/>
              <a:t>Higher incidence of rejection</a:t>
            </a:r>
            <a:br>
              <a:rPr lang="en-US" sz="3400" dirty="0"/>
            </a:br>
            <a:endParaRPr lang="en-US" sz="3400" dirty="0"/>
          </a:p>
          <a:p>
            <a:r>
              <a:rPr lang="en-US" sz="3400" dirty="0"/>
              <a:t>Disease recurrence 17 to 25%</a:t>
            </a:r>
          </a:p>
          <a:p>
            <a:endParaRPr lang="en-US" sz="3400" dirty="0"/>
          </a:p>
          <a:p>
            <a:r>
              <a:rPr lang="en-US" sz="3400" dirty="0"/>
              <a:t>De novo 3%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372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</a:t>
            </a:r>
            <a:r>
              <a:rPr lang="en-US" sz="5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07102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Them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40</TotalTime>
  <Words>131</Words>
  <Application>Microsoft Macintosh PowerPoint</Application>
  <PresentationFormat>On-screen Show (4:3)</PresentationFormat>
  <Paragraphs>49</Paragraphs>
  <Slides>39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Default Theme</vt:lpstr>
      <vt:lpstr>Autoimmune Hepatitis advanced liver care</vt:lpstr>
      <vt:lpstr>           WHAT’s NEW</vt:lpstr>
      <vt:lpstr>       AUTOIMMUNE HEPATITIS</vt:lpstr>
      <vt:lpstr>    Differential Diagnosis of Hepatitis</vt:lpstr>
      <vt:lpstr>Disease spectrum</vt:lpstr>
      <vt:lpstr>Genetic Predisposition</vt:lpstr>
      <vt:lpstr>Subtypes of AIH</vt:lpstr>
      <vt:lpstr>PowerPoint Presentation</vt:lpstr>
      <vt:lpstr>Demographics</vt:lpstr>
      <vt:lpstr>PRESENTATION-AIH</vt:lpstr>
      <vt:lpstr>DIAGNOSIS</vt:lpstr>
      <vt:lpstr>PowerPoint Presentation</vt:lpstr>
      <vt:lpstr>AIH-HISTOLOGY </vt:lpstr>
      <vt:lpstr>Natural History </vt:lpstr>
      <vt:lpstr>PowerPoint Presentation</vt:lpstr>
      <vt:lpstr>PowerPoint Presentation</vt:lpstr>
      <vt:lpstr>AASLD - WHEN TO TREAT</vt:lpstr>
      <vt:lpstr>Steroid Therapy of Autoimmune Hepatitis Improves Survival</vt:lpstr>
      <vt:lpstr>Treatment Regimens</vt:lpstr>
      <vt:lpstr>Treatment Responses</vt:lpstr>
      <vt:lpstr>Remission What to Expect</vt:lpstr>
      <vt:lpstr>           WHAT’s NEW</vt:lpstr>
      <vt:lpstr>PowerPoint Presentation</vt:lpstr>
      <vt:lpstr>PowerPoint Presentation</vt:lpstr>
      <vt:lpstr>PowerPoint Presentation</vt:lpstr>
      <vt:lpstr>PowerPoint Presentation</vt:lpstr>
      <vt:lpstr>REASON FOR GUIDELINE CHANGES</vt:lpstr>
      <vt:lpstr>PowerPoint Presentation</vt:lpstr>
      <vt:lpstr>PowerPoint Presentation</vt:lpstr>
      <vt:lpstr>Budesonide versus Prednisone RCT</vt:lpstr>
      <vt:lpstr>PowerPoint Presentation</vt:lpstr>
      <vt:lpstr>PowerPoint Presentation</vt:lpstr>
      <vt:lpstr>PowerPoint Presentation</vt:lpstr>
      <vt:lpstr>ALTERNATIVE DRUGS  WHEN STEROIDS FAIL-(refractory/intolerance)</vt:lpstr>
      <vt:lpstr>PowerPoint Presentation</vt:lpstr>
      <vt:lpstr>PowerPoint Presentation</vt:lpstr>
      <vt:lpstr>PowerPoint Presentation</vt:lpstr>
      <vt:lpstr>Autoimmune Hepatitis Transplantation</vt:lpstr>
      <vt:lpstr>           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 Thomason</dc:creator>
  <cp:lastModifiedBy>Ray Thomason</cp:lastModifiedBy>
  <cp:revision>3</cp:revision>
  <dcterms:created xsi:type="dcterms:W3CDTF">2015-09-16T04:31:43Z</dcterms:created>
  <dcterms:modified xsi:type="dcterms:W3CDTF">2015-09-16T05:12:00Z</dcterms:modified>
</cp:coreProperties>
</file>