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70" r:id="rId3"/>
    <p:sldId id="272" r:id="rId4"/>
    <p:sldId id="257" r:id="rId5"/>
    <p:sldId id="265" r:id="rId6"/>
    <p:sldId id="266" r:id="rId7"/>
    <p:sldId id="260" r:id="rId8"/>
    <p:sldId id="267" r:id="rId9"/>
    <p:sldId id="268" r:id="rId10"/>
    <p:sldId id="269" r:id="rId11"/>
    <p:sldId id="264" r:id="rId12"/>
    <p:sldId id="273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57"/>
    <p:restoredTop sz="94690"/>
  </p:normalViewPr>
  <p:slideViewPr>
    <p:cSldViewPr snapToGrid="0" snapToObjects="1">
      <p:cViewPr>
        <p:scale>
          <a:sx n="63" d="100"/>
          <a:sy n="63" d="100"/>
        </p:scale>
        <p:origin x="2280" y="9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3A59FC-DA82-624D-B75F-311D92913AF9}" type="datetimeFigureOut">
              <a:rPr lang="en-US" smtClean="0"/>
              <a:t>7/16/17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F96161-A763-8B4D-A9EC-EBC87561C54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735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E15C5-3366-4E4F-8E56-B56F623B3C4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3206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600" baseline="0" dirty="0" smtClean="0"/>
              <a:t>Once decide to move forward ----</a:t>
            </a:r>
            <a:r>
              <a:rPr lang="en-US" sz="3600" b="1" baseline="0" dirty="0" smtClean="0"/>
              <a:t>Then let the big run </a:t>
            </a:r>
            <a:r>
              <a:rPr lang="en-US" sz="3600" baseline="0" dirty="0" smtClean="0"/>
              <a:t>you must understand the operation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E15C5-3366-4E4F-8E56-B56F623B3C47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063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10AB7-34C8-2047-B3AA-14B1E118959F}" type="datetimeFigureOut">
              <a:rPr lang="en-US" smtClean="0"/>
              <a:t>7/16/17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342F-6743-2545-A187-06D722613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048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10AB7-34C8-2047-B3AA-14B1E118959F}" type="datetimeFigureOut">
              <a:rPr lang="en-US" smtClean="0"/>
              <a:t>7/16/17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342F-6743-2545-A187-06D722613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64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10AB7-34C8-2047-B3AA-14B1E118959F}" type="datetimeFigureOut">
              <a:rPr lang="en-US" smtClean="0"/>
              <a:t>7/16/17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342F-6743-2545-A187-06D722613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13418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10AB7-34C8-2047-B3AA-14B1E118959F}" type="datetimeFigureOut">
              <a:rPr lang="en-US" smtClean="0"/>
              <a:t>7/16/17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342F-6743-2545-A187-06D722613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62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10AB7-34C8-2047-B3AA-14B1E118959F}" type="datetimeFigureOut">
              <a:rPr lang="en-US" smtClean="0"/>
              <a:t>7/16/17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342F-6743-2545-A187-06D722613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074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10AB7-34C8-2047-B3AA-14B1E118959F}" type="datetimeFigureOut">
              <a:rPr lang="en-US" smtClean="0"/>
              <a:t>7/16/17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342F-6743-2545-A187-06D722613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02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10AB7-34C8-2047-B3AA-14B1E118959F}" type="datetimeFigureOut">
              <a:rPr lang="en-US" smtClean="0"/>
              <a:t>7/16/17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342F-6743-2545-A187-06D722613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62342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10AB7-34C8-2047-B3AA-14B1E118959F}" type="datetimeFigureOut">
              <a:rPr lang="en-US" smtClean="0"/>
              <a:t>7/16/17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342F-6743-2545-A187-06D722613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7531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10AB7-34C8-2047-B3AA-14B1E118959F}" type="datetimeFigureOut">
              <a:rPr lang="en-US" smtClean="0"/>
              <a:t>7/16/17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342F-6743-2545-A187-06D722613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087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10AB7-34C8-2047-B3AA-14B1E118959F}" type="datetimeFigureOut">
              <a:rPr lang="en-US" smtClean="0"/>
              <a:t>7/16/17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342F-6743-2545-A187-06D722613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26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B10AB7-34C8-2047-B3AA-14B1E118959F}" type="datetimeFigureOut">
              <a:rPr lang="en-US" smtClean="0"/>
              <a:t>7/16/17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4342F-6743-2545-A187-06D722613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1089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Shape 35"/>
          <p:cNvSpPr>
            <a:spLocks noGrp="1"/>
          </p:cNvSpPr>
          <p:nvPr>
            <p:ph type="title"/>
          </p:nvPr>
        </p:nvSpPr>
        <p:spPr>
          <a:xfrm>
            <a:off x="812802" y="0"/>
            <a:ext cx="10871201" cy="1447800"/>
          </a:xfrm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4400">
                <a:solidFill>
                  <a:srgbClr val="2F5897"/>
                </a:solidFill>
                <a:uFill>
                  <a:solidFill>
                    <a:srgbClr val="2F5897"/>
                  </a:solidFill>
                </a:uFill>
              </a:rPr>
              <a:t>Title Text</a:t>
            </a:r>
          </a:p>
        </p:txBody>
      </p:sp>
      <p:sp>
        <p:nvSpPr>
          <p:cNvPr id="36" name="Shape 36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67018964"/>
      </p:ext>
    </p:extLst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 -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4400">
                <a:solidFill>
                  <a:srgbClr val="2F5897"/>
                </a:solidFill>
                <a:uFill>
                  <a:solidFill>
                    <a:srgbClr val="2F5897"/>
                  </a:solidFill>
                </a:uFill>
              </a:rPr>
              <a:t>Title Text</a:t>
            </a:r>
          </a:p>
        </p:txBody>
      </p:sp>
      <p:sp>
        <p:nvSpPr>
          <p:cNvPr id="17" name="Shape 17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t>‹#›</a:t>
            </a:fld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uFillTx/>
              </a:defRPr>
            </a:pPr>
            <a:r>
              <a:rPr sz="2900">
                <a:uFill>
                  <a:solidFill/>
                </a:uFill>
              </a:rPr>
              <a:t>Body Level One</a:t>
            </a:r>
          </a:p>
          <a:p>
            <a:pPr lvl="1">
              <a:defRPr sz="1800">
                <a:uFillTx/>
              </a:defRPr>
            </a:pPr>
            <a:r>
              <a:rPr sz="2900">
                <a:uFill>
                  <a:solidFill/>
                </a:uFill>
              </a:rPr>
              <a:t>Body Level Two</a:t>
            </a:r>
          </a:p>
          <a:p>
            <a:pPr lvl="2">
              <a:defRPr sz="1800">
                <a:uFillTx/>
              </a:defRPr>
            </a:pPr>
            <a:r>
              <a:rPr sz="2900">
                <a:uFill>
                  <a:solidFill/>
                </a:uFill>
              </a:rPr>
              <a:t>Body Level Three</a:t>
            </a:r>
          </a:p>
          <a:p>
            <a:pPr lvl="3">
              <a:defRPr sz="1800">
                <a:uFillTx/>
              </a:defRPr>
            </a:pPr>
            <a:r>
              <a:rPr sz="2900">
                <a:uFill>
                  <a:solidFill/>
                </a:uFill>
              </a:rPr>
              <a:t>Body Level Four</a:t>
            </a:r>
          </a:p>
          <a:p>
            <a:pPr lvl="4">
              <a:defRPr sz="1800">
                <a:uFillTx/>
              </a:defRPr>
            </a:pPr>
            <a:r>
              <a:rPr sz="2900">
                <a:uFill>
                  <a:solidFill/>
                </a:uFill>
              </a:rPr>
              <a:t>Body Level Five</a:t>
            </a:r>
          </a:p>
        </p:txBody>
      </p:sp>
    </p:spTree>
    <p:extLst>
      <p:ext uri="{BB962C8B-B14F-4D97-AF65-F5344CB8AC3E}">
        <p14:creationId xmlns:p14="http://schemas.microsoft.com/office/powerpoint/2010/main" val="1313027370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B10AB7-34C8-2047-B3AA-14B1E118959F}" type="datetimeFigureOut">
              <a:rPr lang="en-US" smtClean="0"/>
              <a:t>7/16/17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D4342F-6743-2545-A187-06D7226130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9947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533400"/>
            <a:ext cx="9144000" cy="2133600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C00000"/>
                </a:solidFill>
              </a:rPr>
              <a:t>A Transplant Patient Was Just Admitted to My Hospital Service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2057400"/>
            <a:ext cx="9144000" cy="1981200"/>
          </a:xfrm>
        </p:spPr>
        <p:txBody>
          <a:bodyPr>
            <a:noAutofit/>
          </a:bodyPr>
          <a:lstStyle/>
          <a:p>
            <a:r>
              <a:rPr lang="en-US" sz="4400" b="1" dirty="0">
                <a:solidFill>
                  <a:srgbClr val="C00000"/>
                </a:solidFill>
              </a:rPr>
              <a:t/>
            </a:r>
            <a:br>
              <a:rPr lang="en-US" sz="4400" b="1" dirty="0">
                <a:solidFill>
                  <a:srgbClr val="C00000"/>
                </a:solidFill>
              </a:rPr>
            </a:br>
            <a:r>
              <a:rPr lang="en-US" sz="4400" b="1" dirty="0">
                <a:solidFill>
                  <a:srgbClr val="C00000"/>
                </a:solidFill>
              </a:rPr>
              <a:t> </a:t>
            </a:r>
          </a:p>
          <a:p>
            <a:r>
              <a:rPr lang="en-US" sz="4400" b="1" dirty="0">
                <a:solidFill>
                  <a:srgbClr val="C00000"/>
                </a:solidFill>
              </a:rPr>
              <a:t>Now What Do I Do?</a:t>
            </a:r>
          </a:p>
          <a:p>
            <a:endParaRPr lang="en-US" sz="4400" b="1" dirty="0">
              <a:solidFill>
                <a:srgbClr val="C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62400" y="4629150"/>
            <a:ext cx="43624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Ray </a:t>
            </a:r>
            <a:r>
              <a:rPr lang="en-US" sz="3200" dirty="0" err="1" smtClean="0"/>
              <a:t>Thomason,MD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30676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Survival Post Transplant-SRTR</a:t>
            </a:r>
            <a:endParaRPr lang="en-US" dirty="0"/>
          </a:p>
        </p:txBody>
      </p:sp>
      <p:pic>
        <p:nvPicPr>
          <p:cNvPr id="3" name="Picture 2" descr="Screen Shot 2015-06-12 at 12.04.3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639408"/>
            <a:ext cx="9144000" cy="5218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01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71451"/>
            <a:ext cx="10515600" cy="1519238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Transplant is a Team Sport and </a:t>
            </a:r>
            <a:br>
              <a:rPr lang="en-US" b="1" dirty="0" smtClean="0"/>
            </a:br>
            <a:r>
              <a:rPr lang="en-US" b="1" dirty="0" smtClean="0"/>
              <a:t>The Patients are just People that get </a:t>
            </a:r>
            <a:br>
              <a:rPr lang="en-US" b="1" dirty="0" smtClean="0"/>
            </a:br>
            <a:r>
              <a:rPr lang="en-US" b="1" dirty="0" smtClean="0"/>
              <a:t>Common Diseases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838200" y="1825624"/>
            <a:ext cx="10515600" cy="4708525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Liver Transplantation Is a Team </a:t>
            </a:r>
            <a:r>
              <a:rPr lang="en-US" dirty="0" smtClean="0"/>
              <a:t>Sport made of of many Members</a:t>
            </a:r>
          </a:p>
          <a:p>
            <a:r>
              <a:rPr lang="en-US" dirty="0" smtClean="0"/>
              <a:t>Team </a:t>
            </a:r>
            <a:r>
              <a:rPr lang="en-US" dirty="0" smtClean="0"/>
              <a:t>made up of the </a:t>
            </a:r>
            <a:br>
              <a:rPr lang="en-US" dirty="0" smtClean="0"/>
            </a:br>
            <a:r>
              <a:rPr lang="en-US" dirty="0" smtClean="0"/>
              <a:t>     TX Center Providers and Staff-</a:t>
            </a:r>
            <a:br>
              <a:rPr lang="en-US" dirty="0" smtClean="0"/>
            </a:br>
            <a:r>
              <a:rPr lang="en-US" dirty="0" smtClean="0"/>
              <a:t>Surgeons, </a:t>
            </a:r>
            <a:r>
              <a:rPr lang="en-US" dirty="0" err="1" smtClean="0"/>
              <a:t>Hepatologists</a:t>
            </a:r>
            <a:r>
              <a:rPr lang="en-US" dirty="0" smtClean="0"/>
              <a:t>, Radiologist,</a:t>
            </a:r>
            <a:br>
              <a:rPr lang="en-US" dirty="0" smtClean="0"/>
            </a:br>
            <a:r>
              <a:rPr lang="en-US" dirty="0" smtClean="0"/>
              <a:t>Infectious Disease, Pathologists</a:t>
            </a:r>
          </a:p>
          <a:p>
            <a:r>
              <a:rPr lang="en-US" dirty="0" smtClean="0"/>
              <a:t>Built on an Infrastructure-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Nurse coordinators, Pharmacists, SW, Financial and Data specialists, and </a:t>
            </a:r>
            <a:r>
              <a:rPr lang="en-US" dirty="0" smtClean="0"/>
              <a:t>Administrators</a:t>
            </a:r>
            <a:endParaRPr lang="en-US" dirty="0"/>
          </a:p>
          <a:p>
            <a:r>
              <a:rPr lang="en-US" dirty="0" smtClean="0"/>
              <a:t>Then finally the Glue: Hospitalist and the  </a:t>
            </a:r>
            <a:r>
              <a:rPr lang="en-US" dirty="0"/>
              <a:t>Community </a:t>
            </a:r>
            <a:r>
              <a:rPr lang="en-US" dirty="0" smtClean="0"/>
              <a:t>Providers</a:t>
            </a:r>
          </a:p>
          <a:p>
            <a:r>
              <a:rPr lang="en-US" dirty="0" smtClean="0"/>
              <a:t>Remember Transplant Patients are just people that get Common Diseases a</a:t>
            </a:r>
          </a:p>
          <a:p>
            <a:r>
              <a:rPr lang="en-US" dirty="0" smtClean="0"/>
              <a:t>Never Forget Basic </a:t>
            </a:r>
            <a:r>
              <a:rPr lang="en-US" dirty="0"/>
              <a:t>Fundamentals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00835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How to Think about These </a:t>
            </a:r>
            <a:r>
              <a:rPr lang="en-US" b="1" dirty="0" smtClean="0"/>
              <a:t>Pt: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</a:t>
            </a:r>
            <a:r>
              <a:rPr lang="en-US" dirty="0" smtClean="0"/>
              <a:t>and foremost : Knowledge of the Four </a:t>
            </a:r>
            <a:r>
              <a:rPr lang="en-US" dirty="0" err="1" smtClean="0"/>
              <a:t>Anastamosis</a:t>
            </a:r>
            <a:r>
              <a:rPr lang="en-US" dirty="0" smtClean="0"/>
              <a:t> and timeline of their complications</a:t>
            </a:r>
          </a:p>
          <a:p>
            <a:r>
              <a:rPr lang="en-US" dirty="0" smtClean="0"/>
              <a:t>Immunosuppression:  Unique Side Effects</a:t>
            </a:r>
            <a:endParaRPr lang="en-US" dirty="0" smtClean="0"/>
          </a:p>
          <a:p>
            <a:r>
              <a:rPr lang="en-US" dirty="0" smtClean="0"/>
              <a:t>The “Net </a:t>
            </a:r>
            <a:r>
              <a:rPr lang="en-US" dirty="0" smtClean="0"/>
              <a:t>S</a:t>
            </a:r>
            <a:r>
              <a:rPr lang="en-US" dirty="0" smtClean="0"/>
              <a:t>tate” </a:t>
            </a:r>
            <a:r>
              <a:rPr lang="en-US" dirty="0" smtClean="0"/>
              <a:t>of </a:t>
            </a:r>
            <a:r>
              <a:rPr lang="en-US" dirty="0" err="1" smtClean="0"/>
              <a:t>Immunosuppresion</a:t>
            </a:r>
            <a:endParaRPr lang="en-US" dirty="0" smtClean="0"/>
          </a:p>
          <a:p>
            <a:r>
              <a:rPr lang="en-US" dirty="0" smtClean="0"/>
              <a:t>Infection </a:t>
            </a:r>
            <a:r>
              <a:rPr lang="en-US" dirty="0" smtClean="0"/>
              <a:t>Timeline</a:t>
            </a:r>
          </a:p>
          <a:p>
            <a:r>
              <a:rPr lang="en-US" dirty="0"/>
              <a:t>The Post Transplant Timeline </a:t>
            </a:r>
            <a:endParaRPr lang="en-US" dirty="0" smtClean="0"/>
          </a:p>
          <a:p>
            <a:r>
              <a:rPr lang="en-US" dirty="0"/>
              <a:t>Transplant Coordinator on 24/7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018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57500" y="143934"/>
            <a:ext cx="7207251" cy="1684866"/>
          </a:xfrm>
        </p:spPr>
        <p:txBody>
          <a:bodyPr>
            <a:noAutofit/>
          </a:bodyPr>
          <a:lstStyle/>
          <a:p>
            <a:r>
              <a:rPr lang="en-US" dirty="0" smtClean="0"/>
              <a:t>To </a:t>
            </a:r>
            <a:r>
              <a:rPr lang="en-US" dirty="0" smtClean="0"/>
              <a:t>Approach </a:t>
            </a:r>
            <a:r>
              <a:rPr lang="en-US" dirty="0" smtClean="0"/>
              <a:t>the </a:t>
            </a:r>
            <a:r>
              <a:rPr lang="en-US" dirty="0" smtClean="0"/>
              <a:t>Surgical Issues </a:t>
            </a:r>
            <a:br>
              <a:rPr lang="en-US" dirty="0" smtClean="0"/>
            </a:br>
            <a:r>
              <a:rPr lang="en-US" dirty="0" smtClean="0"/>
              <a:t>      You </a:t>
            </a:r>
            <a:r>
              <a:rPr lang="en-US" dirty="0" smtClean="0"/>
              <a:t>must </a:t>
            </a:r>
            <a:r>
              <a:rPr lang="en-US" dirty="0" smtClean="0"/>
              <a:t>understand:</a:t>
            </a:r>
            <a:br>
              <a:rPr lang="en-US" dirty="0" smtClean="0"/>
            </a:br>
            <a:r>
              <a:rPr lang="en-US" dirty="0" smtClean="0"/>
              <a:t>         “</a:t>
            </a:r>
            <a:r>
              <a:rPr lang="en-US" dirty="0" smtClean="0"/>
              <a:t>THE OPERATION”</a:t>
            </a:r>
            <a:endParaRPr lang="en-US" dirty="0"/>
          </a:p>
        </p:txBody>
      </p:sp>
      <p:pic>
        <p:nvPicPr>
          <p:cNvPr id="3" name="Picture 2" descr="Screen Shot 2015-06-17 at 9.44.0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2" y="1828800"/>
            <a:ext cx="7931149" cy="5029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955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9446" y="-391329"/>
            <a:ext cx="10515600" cy="2109788"/>
          </a:xfrm>
        </p:spPr>
        <p:txBody>
          <a:bodyPr/>
          <a:lstStyle/>
          <a:p>
            <a:r>
              <a:rPr lang="en-US" dirty="0" smtClean="0"/>
              <a:t> 4 </a:t>
            </a:r>
            <a:r>
              <a:rPr lang="en-US" dirty="0" err="1" smtClean="0"/>
              <a:t>Anastamosis</a:t>
            </a:r>
            <a:r>
              <a:rPr lang="en-US" dirty="0" smtClean="0"/>
              <a:t>:</a:t>
            </a:r>
            <a:endParaRPr lang="en-US" dirty="0"/>
          </a:p>
        </p:txBody>
      </p:sp>
      <p:pic>
        <p:nvPicPr>
          <p:cNvPr id="6" name="Picture 5" descr="Screen Shot 2016-01-31 at 8.38.2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6451" y="1690689"/>
            <a:ext cx="8321591" cy="5167311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5259147" y="3358512"/>
            <a:ext cx="4563754" cy="1086744"/>
            <a:chOff x="3899055" y="3331713"/>
            <a:chExt cx="4563754" cy="1086744"/>
          </a:xfrm>
        </p:grpSpPr>
        <p:sp>
          <p:nvSpPr>
            <p:cNvPr id="3" name="TextBox 2"/>
            <p:cNvSpPr txBox="1"/>
            <p:nvPr/>
          </p:nvSpPr>
          <p:spPr>
            <a:xfrm>
              <a:off x="6152636" y="3331713"/>
              <a:ext cx="231017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FF0000"/>
                  </a:solidFill>
                </a:rPr>
                <a:t>Hepatic Artery</a:t>
              </a:r>
            </a:p>
          </p:txBody>
        </p:sp>
        <p:cxnSp>
          <p:nvCxnSpPr>
            <p:cNvPr id="5" name="Straight Arrow Connector 4"/>
            <p:cNvCxnSpPr>
              <a:stCxn id="3" idx="1"/>
            </p:cNvCxnSpPr>
            <p:nvPr/>
          </p:nvCxnSpPr>
          <p:spPr>
            <a:xfrm flipH="1">
              <a:off x="3899055" y="3593323"/>
              <a:ext cx="2253581" cy="825134"/>
            </a:xfrm>
            <a:prstGeom prst="straightConnector1">
              <a:avLst/>
            </a:prstGeom>
            <a:ln w="38100" cmpd="sng">
              <a:solidFill>
                <a:srgbClr val="FF0000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" name="Group 12"/>
          <p:cNvGrpSpPr/>
          <p:nvPr/>
        </p:nvGrpSpPr>
        <p:grpSpPr>
          <a:xfrm>
            <a:off x="5259149" y="4374763"/>
            <a:ext cx="4017011" cy="523220"/>
            <a:chOff x="3735148" y="4374763"/>
            <a:chExt cx="4017011" cy="523220"/>
          </a:xfrm>
        </p:grpSpPr>
        <p:sp>
          <p:nvSpPr>
            <p:cNvPr id="9" name="TextBox 8"/>
            <p:cNvSpPr txBox="1"/>
            <p:nvPr/>
          </p:nvSpPr>
          <p:spPr>
            <a:xfrm>
              <a:off x="5988728" y="4374763"/>
              <a:ext cx="1763431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solidFill>
                    <a:srgbClr val="0000FF"/>
                  </a:solidFill>
                </a:rPr>
                <a:t>Portal Vein</a:t>
              </a:r>
            </a:p>
          </p:txBody>
        </p:sp>
        <p:cxnSp>
          <p:nvCxnSpPr>
            <p:cNvPr id="10" name="Straight Arrow Connector 9"/>
            <p:cNvCxnSpPr>
              <a:stCxn id="9" idx="1"/>
            </p:cNvCxnSpPr>
            <p:nvPr/>
          </p:nvCxnSpPr>
          <p:spPr>
            <a:xfrm flipH="1">
              <a:off x="3735148" y="4636373"/>
              <a:ext cx="2253580" cy="261610"/>
            </a:xfrm>
            <a:prstGeom prst="straightConnector1">
              <a:avLst/>
            </a:prstGeom>
            <a:ln w="38100" cmpd="sng">
              <a:solidFill>
                <a:srgbClr val="3366FF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/>
          <p:cNvSpPr txBox="1"/>
          <p:nvPr/>
        </p:nvSpPr>
        <p:spPr>
          <a:xfrm>
            <a:off x="4728993" y="154410"/>
            <a:ext cx="456375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Hepatic Artery </a:t>
            </a:r>
          </a:p>
          <a:p>
            <a:r>
              <a:rPr lang="en-US" sz="2800" dirty="0" smtClean="0"/>
              <a:t>Bile </a:t>
            </a:r>
            <a:r>
              <a:rPr lang="en-US" sz="2800" dirty="0"/>
              <a:t>Ducts</a:t>
            </a:r>
          </a:p>
          <a:p>
            <a:r>
              <a:rPr lang="en-US" sz="2800" dirty="0" smtClean="0"/>
              <a:t>Hepatic Vein and  </a:t>
            </a:r>
            <a:r>
              <a:rPr lang="en-US" sz="2800" dirty="0"/>
              <a:t>Portal Vein </a:t>
            </a:r>
          </a:p>
          <a:p>
            <a:r>
              <a:rPr lang="en-US" sz="2800" dirty="0" smtClean="0"/>
              <a:t/>
            </a:r>
            <a:br>
              <a:rPr lang="en-US" sz="2800" dirty="0" smtClean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09263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 smtClean="0"/>
              <a:t>Immunosuppresion</a:t>
            </a:r>
            <a:r>
              <a:rPr lang="en-US" b="1" dirty="0" smtClean="0"/>
              <a:t>: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Common agent with their unique </a:t>
            </a:r>
            <a:r>
              <a:rPr lang="en-US" dirty="0" smtClean="0"/>
              <a:t>Side effect profile</a:t>
            </a:r>
            <a:endParaRPr lang="en-US" dirty="0" smtClean="0"/>
          </a:p>
          <a:p>
            <a:r>
              <a:rPr lang="en-US" dirty="0" smtClean="0"/>
              <a:t>Net State of 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7467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Shape 157"/>
          <p:cNvSpPr>
            <a:spLocks noGrp="1"/>
          </p:cNvSpPr>
          <p:nvPr>
            <p:ph type="title"/>
          </p:nvPr>
        </p:nvSpPr>
        <p:spPr>
          <a:xfrm>
            <a:off x="2133602" y="0"/>
            <a:ext cx="8153401" cy="12192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defTabSz="841247">
              <a:defRPr sz="4048"/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3600" b="1" dirty="0">
                <a:solidFill>
                  <a:srgbClr val="2F5897"/>
                </a:solidFill>
                <a:uFill>
                  <a:solidFill>
                    <a:srgbClr val="2F5897"/>
                  </a:solidFill>
                </a:uFill>
              </a:rPr>
              <a:t>Side Effects of Immunosuppressive Drugs</a:t>
            </a:r>
          </a:p>
        </p:txBody>
      </p:sp>
      <p:sp>
        <p:nvSpPr>
          <p:cNvPr id="158" name="Shape 158"/>
          <p:cNvSpPr/>
          <p:nvPr/>
        </p:nvSpPr>
        <p:spPr>
          <a:xfrm>
            <a:off x="1914156" y="2006368"/>
            <a:ext cx="3317845" cy="17235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defRPr>
                <a:uFillTx/>
              </a:defRPr>
            </a:pPr>
            <a:r>
              <a:rPr sz="2800" dirty="0">
                <a:uFill>
                  <a:solidFill/>
                </a:uFill>
              </a:rPr>
              <a:t>Calcineurin Inhibitors </a:t>
            </a:r>
            <a:endParaRPr lang="en-US" sz="2800" dirty="0" smtClean="0">
              <a:uFill>
                <a:solidFill/>
              </a:uFill>
            </a:endParaRPr>
          </a:p>
          <a:p>
            <a:pPr lvl="0">
              <a:defRPr>
                <a:uFillTx/>
              </a:defRPr>
            </a:pPr>
            <a:endParaRPr sz="2800" dirty="0">
              <a:uFill>
                <a:solidFill/>
              </a:uFill>
            </a:endParaRPr>
          </a:p>
          <a:p>
            <a:pPr lvl="0">
              <a:defRPr>
                <a:uFillTx/>
              </a:defRPr>
            </a:pPr>
            <a:r>
              <a:rPr sz="2800" dirty="0">
                <a:uFill>
                  <a:solidFill/>
                </a:uFill>
              </a:rPr>
              <a:t>Cyclosporin </a:t>
            </a:r>
          </a:p>
          <a:p>
            <a:pPr lvl="0">
              <a:defRPr>
                <a:uFillTx/>
              </a:defRPr>
            </a:pPr>
            <a:r>
              <a:rPr sz="2800" dirty="0">
                <a:uFill>
                  <a:solidFill/>
                </a:uFill>
              </a:rPr>
              <a:t>Tacrolimus </a:t>
            </a:r>
          </a:p>
        </p:txBody>
      </p:sp>
      <p:sp>
        <p:nvSpPr>
          <p:cNvPr id="160" name="Shape 160"/>
          <p:cNvSpPr/>
          <p:nvPr/>
        </p:nvSpPr>
        <p:spPr>
          <a:xfrm flipV="1">
            <a:off x="5271159" y="1679036"/>
            <a:ext cx="1" cy="3940093"/>
          </a:xfrm>
          <a:prstGeom prst="line">
            <a:avLst/>
          </a:prstGeom>
          <a:ln w="50800">
            <a:solidFill>
              <a:srgbClr val="6076B4"/>
            </a:solidFill>
            <a:miter lim="400000"/>
          </a:ln>
        </p:spPr>
        <p:txBody>
          <a:bodyPr lIns="0" tIns="0" rIns="0" bIns="0"/>
          <a:lstStyle/>
          <a:p>
            <a:pPr defTabSz="457200">
              <a:defRPr sz="1200">
                <a:uFillTx/>
                <a:latin typeface="+mj-lt"/>
                <a:ea typeface="+mj-ea"/>
                <a:cs typeface="+mj-cs"/>
                <a:sym typeface="Helvetica"/>
              </a:defRPr>
            </a:pPr>
            <a:endParaRPr sz="1200"/>
          </a:p>
        </p:txBody>
      </p:sp>
      <p:sp>
        <p:nvSpPr>
          <p:cNvPr id="161" name="Shape 161"/>
          <p:cNvSpPr/>
          <p:nvPr/>
        </p:nvSpPr>
        <p:spPr>
          <a:xfrm>
            <a:off x="5930599" y="1958637"/>
            <a:ext cx="4449509" cy="21544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defRPr>
                <a:uFillTx/>
              </a:defRPr>
            </a:pPr>
            <a:r>
              <a:rPr sz="2800" b="1" dirty="0">
                <a:uFill>
                  <a:solidFill/>
                </a:uFill>
              </a:rPr>
              <a:t>Renal toxicity </a:t>
            </a:r>
          </a:p>
          <a:p>
            <a:pPr lvl="0">
              <a:defRPr>
                <a:uFillTx/>
              </a:defRPr>
            </a:pPr>
            <a:endParaRPr sz="2800" dirty="0">
              <a:uFill>
                <a:solidFill/>
              </a:uFill>
            </a:endParaRPr>
          </a:p>
          <a:p>
            <a:pPr lvl="0">
              <a:defRPr>
                <a:uFillTx/>
              </a:defRPr>
            </a:pPr>
            <a:r>
              <a:rPr sz="2800" b="1" dirty="0">
                <a:uFill>
                  <a:solidFill/>
                </a:uFill>
              </a:rPr>
              <a:t>Hypertension</a:t>
            </a:r>
          </a:p>
          <a:p>
            <a:pPr lvl="0">
              <a:defRPr>
                <a:uFillTx/>
              </a:defRPr>
            </a:pPr>
            <a:r>
              <a:rPr sz="2800" b="1" dirty="0">
                <a:uFill>
                  <a:solidFill/>
                </a:uFill>
              </a:rPr>
              <a:t>Diabetes </a:t>
            </a:r>
          </a:p>
          <a:p>
            <a:pPr lvl="0">
              <a:defRPr>
                <a:uFillTx/>
              </a:defRPr>
            </a:pPr>
            <a:r>
              <a:rPr sz="2800" b="1" dirty="0">
                <a:uFill>
                  <a:solidFill/>
                </a:uFill>
              </a:rPr>
              <a:t>Hyperlipidemia</a:t>
            </a:r>
          </a:p>
        </p:txBody>
      </p:sp>
      <p:sp>
        <p:nvSpPr>
          <p:cNvPr id="162" name="Shape 162"/>
          <p:cNvSpPr/>
          <p:nvPr/>
        </p:nvSpPr>
        <p:spPr>
          <a:xfrm>
            <a:off x="5930599" y="4485413"/>
            <a:ext cx="4449509" cy="4308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defRPr>
                <a:uFillTx/>
              </a:defRPr>
            </a:pPr>
            <a:endParaRPr sz="2800" dirty="0">
              <a:uFill>
                <a:solidFill/>
              </a:uFill>
            </a:endParaRPr>
          </a:p>
        </p:txBody>
      </p:sp>
    </p:spTree>
    <p:extLst>
      <p:ext uri="{BB962C8B-B14F-4D97-AF65-F5344CB8AC3E}">
        <p14:creationId xmlns:p14="http://schemas.microsoft.com/office/powerpoint/2010/main" val="927976741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8" fill="hold"/>
                                        <p:tgtEl>
                                          <p:spTgt spid="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6" fill="hold"/>
                                        <p:tgtEl>
                                          <p:spTgt spid="15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0" fill="hold"/>
                                        <p:tgtEl>
                                          <p:spTgt spid="16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6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1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" grpId="0" build="p" bldLvl="5" animBg="1" advAuto="0"/>
      <p:bldP spid="161" grpId="0" build="p" bldLvl="5" animBg="1" advAuto="0"/>
      <p:bldP spid="162" grpId="0" animBg="1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>
            <a:spLocks noGrp="1"/>
          </p:cNvSpPr>
          <p:nvPr>
            <p:ph type="title"/>
          </p:nvPr>
        </p:nvSpPr>
        <p:spPr>
          <a:xfrm>
            <a:off x="2133602" y="0"/>
            <a:ext cx="8153401" cy="1219200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defTabSz="841247">
              <a:defRPr sz="4048"/>
            </a:lvl1pPr>
          </a:lstStyle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lang="en-US" sz="3600" b="1" dirty="0">
                <a:solidFill>
                  <a:srgbClr val="2F5897"/>
                </a:solidFill>
                <a:uFill>
                  <a:solidFill>
                    <a:srgbClr val="2F5897"/>
                  </a:solidFill>
                </a:uFill>
              </a:rPr>
              <a:t>Side Effects of Immunosuppressive Drugs</a:t>
            </a:r>
            <a:endParaRPr sz="3600" dirty="0">
              <a:solidFill>
                <a:srgbClr val="2F5897"/>
              </a:solidFill>
              <a:uFill>
                <a:solidFill>
                  <a:srgbClr val="2F5897"/>
                </a:solidFill>
              </a:uFill>
            </a:endParaRPr>
          </a:p>
        </p:txBody>
      </p:sp>
      <p:sp>
        <p:nvSpPr>
          <p:cNvPr id="165" name="Shape 165"/>
          <p:cNvSpPr/>
          <p:nvPr/>
        </p:nvSpPr>
        <p:spPr>
          <a:xfrm>
            <a:off x="1914156" y="2006369"/>
            <a:ext cx="3317845" cy="17235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defRPr>
                <a:uFillTx/>
              </a:defRPr>
            </a:pPr>
            <a:r>
              <a:rPr lang="en-US" sz="2800" b="1" dirty="0">
                <a:uFill>
                  <a:solidFill/>
                </a:uFill>
              </a:rPr>
              <a:t>MTOR’s</a:t>
            </a:r>
            <a:r>
              <a:rPr lang="en-US" sz="2800" dirty="0">
                <a:uFill>
                  <a:solidFill/>
                </a:uFill>
              </a:rPr>
              <a:t/>
            </a:r>
            <a:br>
              <a:rPr lang="en-US" sz="2800" dirty="0">
                <a:uFill>
                  <a:solidFill/>
                </a:uFill>
              </a:rPr>
            </a:br>
            <a:r>
              <a:rPr sz="2800" dirty="0" err="1">
                <a:uFill>
                  <a:solidFill/>
                </a:uFill>
              </a:rPr>
              <a:t>Rapamycin</a:t>
            </a:r>
            <a:endParaRPr sz="2800" dirty="0">
              <a:uFill>
                <a:solidFill/>
              </a:uFill>
            </a:endParaRPr>
          </a:p>
          <a:p>
            <a:pPr lvl="0">
              <a:defRPr>
                <a:uFillTx/>
              </a:defRPr>
            </a:pPr>
            <a:r>
              <a:rPr sz="2800" dirty="0">
                <a:uFill>
                  <a:solidFill/>
                </a:uFill>
              </a:rPr>
              <a:t>Everolimus</a:t>
            </a:r>
          </a:p>
          <a:p>
            <a:pPr lvl="0">
              <a:defRPr>
                <a:uFillTx/>
              </a:defRPr>
            </a:pPr>
            <a:r>
              <a:rPr sz="2800" dirty="0">
                <a:uFill>
                  <a:solidFill/>
                </a:uFill>
              </a:rPr>
              <a:t>Sirolimus</a:t>
            </a:r>
          </a:p>
        </p:txBody>
      </p:sp>
      <p:sp>
        <p:nvSpPr>
          <p:cNvPr id="166" name="Shape 166"/>
          <p:cNvSpPr/>
          <p:nvPr/>
        </p:nvSpPr>
        <p:spPr>
          <a:xfrm>
            <a:off x="1934039" y="5103981"/>
            <a:ext cx="3511131" cy="2769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800"/>
            </a:lvl1pPr>
          </a:lstStyle>
          <a:p>
            <a:pPr lvl="0">
              <a:defRPr sz="1800">
                <a:uFillTx/>
              </a:defRPr>
            </a:pPr>
            <a:r>
              <a:rPr lang="en-US" dirty="0" err="1" smtClean="0">
                <a:uFill>
                  <a:solidFill/>
                </a:uFill>
              </a:rPr>
              <a:t>Cellcepi</a:t>
            </a:r>
            <a:r>
              <a:rPr lang="en-US" dirty="0" smtClean="0">
                <a:uFill>
                  <a:solidFill/>
                </a:uFill>
              </a:rPr>
              <a:t>/</a:t>
            </a:r>
            <a:r>
              <a:rPr dirty="0" smtClean="0">
                <a:uFill>
                  <a:solidFill/>
                </a:uFill>
              </a:rPr>
              <a:t>Mycophenolate </a:t>
            </a:r>
            <a:r>
              <a:rPr dirty="0">
                <a:uFill>
                  <a:solidFill/>
                </a:uFill>
              </a:rPr>
              <a:t>acid</a:t>
            </a:r>
          </a:p>
        </p:txBody>
      </p:sp>
      <p:sp>
        <p:nvSpPr>
          <p:cNvPr id="167" name="Shape 167"/>
          <p:cNvSpPr/>
          <p:nvPr/>
        </p:nvSpPr>
        <p:spPr>
          <a:xfrm flipV="1">
            <a:off x="5271159" y="1679036"/>
            <a:ext cx="1" cy="4788251"/>
          </a:xfrm>
          <a:prstGeom prst="line">
            <a:avLst/>
          </a:prstGeom>
          <a:ln w="50800">
            <a:solidFill>
              <a:srgbClr val="6076B4"/>
            </a:solidFill>
            <a:miter lim="400000"/>
          </a:ln>
        </p:spPr>
        <p:txBody>
          <a:bodyPr lIns="0" tIns="0" rIns="0" bIns="0"/>
          <a:lstStyle/>
          <a:p>
            <a:pPr defTabSz="457200">
              <a:defRPr sz="1200">
                <a:uFillTx/>
                <a:latin typeface="+mj-lt"/>
                <a:ea typeface="+mj-ea"/>
                <a:cs typeface="+mj-cs"/>
                <a:sym typeface="Helvetica"/>
              </a:defRPr>
            </a:pPr>
            <a:endParaRPr sz="1200"/>
          </a:p>
        </p:txBody>
      </p:sp>
      <p:sp>
        <p:nvSpPr>
          <p:cNvPr id="168" name="Shape 168"/>
          <p:cNvSpPr/>
          <p:nvPr/>
        </p:nvSpPr>
        <p:spPr>
          <a:xfrm>
            <a:off x="5930599" y="1958638"/>
            <a:ext cx="4449509" cy="23698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defRPr>
                <a:uFillTx/>
              </a:defRPr>
            </a:pPr>
            <a:r>
              <a:rPr lang="en-US" sz="2200" b="1" dirty="0" err="1" smtClean="0">
                <a:uFill>
                  <a:solidFill/>
                </a:uFill>
              </a:rPr>
              <a:t>lABS</a:t>
            </a:r>
            <a:r>
              <a:rPr lang="en-US" sz="2200" b="1" dirty="0" smtClean="0">
                <a:uFill>
                  <a:solidFill/>
                </a:uFill>
              </a:rPr>
              <a:t>:</a:t>
            </a:r>
            <a:br>
              <a:rPr lang="en-US" sz="2200" b="1" dirty="0" smtClean="0">
                <a:uFill>
                  <a:solidFill/>
                </a:uFill>
              </a:rPr>
            </a:br>
            <a:r>
              <a:rPr sz="2200" b="1" dirty="0" smtClean="0">
                <a:uFill>
                  <a:solidFill/>
                </a:uFill>
              </a:rPr>
              <a:t>Hyperlipidemia </a:t>
            </a:r>
            <a:r>
              <a:rPr sz="2200" b="1" dirty="0">
                <a:uFill>
                  <a:solidFill/>
                </a:uFill>
              </a:rPr>
              <a:t>- 80%</a:t>
            </a:r>
          </a:p>
          <a:p>
            <a:pPr lvl="0">
              <a:defRPr>
                <a:uFillTx/>
              </a:defRPr>
            </a:pPr>
            <a:r>
              <a:rPr sz="2200" b="1" dirty="0" smtClean="0">
                <a:uFill>
                  <a:solidFill/>
                </a:uFill>
              </a:rPr>
              <a:t>Cytopenia</a:t>
            </a:r>
            <a:r>
              <a:rPr lang="en-US" sz="2200" b="1" dirty="0" smtClean="0">
                <a:uFill>
                  <a:solidFill/>
                </a:uFill>
              </a:rPr>
              <a:t>-Nuetropenia </a:t>
            </a:r>
            <a:br>
              <a:rPr lang="en-US" sz="2200" b="1" dirty="0" smtClean="0">
                <a:uFill>
                  <a:solidFill/>
                </a:uFill>
              </a:rPr>
            </a:br>
            <a:r>
              <a:rPr lang="en-US" sz="2200" b="1" dirty="0" smtClean="0">
                <a:uFill>
                  <a:solidFill/>
                </a:uFill>
              </a:rPr>
              <a:t>Pt Compliants</a:t>
            </a:r>
            <a:br>
              <a:rPr lang="en-US" sz="2200" b="1" dirty="0" smtClean="0">
                <a:uFill>
                  <a:solidFill/>
                </a:uFill>
              </a:rPr>
            </a:br>
            <a:r>
              <a:rPr lang="en-US" sz="2200" b="1" dirty="0" smtClean="0">
                <a:uFill>
                  <a:solidFill/>
                </a:uFill>
              </a:rPr>
              <a:t>Peripheral edema/Fluid Retention</a:t>
            </a:r>
            <a:endParaRPr sz="2200" b="1" dirty="0">
              <a:uFill>
                <a:solidFill/>
              </a:uFill>
            </a:endParaRPr>
          </a:p>
          <a:p>
            <a:pPr lvl="0">
              <a:defRPr>
                <a:uFillTx/>
              </a:defRPr>
            </a:pPr>
            <a:r>
              <a:rPr sz="2200" b="1" dirty="0">
                <a:uFill>
                  <a:solidFill/>
                </a:uFill>
              </a:rPr>
              <a:t>Aphtous ulcers</a:t>
            </a:r>
          </a:p>
          <a:p>
            <a:pPr lvl="0">
              <a:defRPr>
                <a:uFillTx/>
              </a:defRPr>
            </a:pPr>
            <a:r>
              <a:rPr sz="2200" b="1" dirty="0" smtClean="0">
                <a:uFill>
                  <a:solidFill/>
                </a:uFill>
              </a:rPr>
              <a:t>Wound</a:t>
            </a:r>
            <a:r>
              <a:rPr lang="en-US" sz="2200" b="1" dirty="0" smtClean="0">
                <a:uFill>
                  <a:solidFill/>
                </a:uFill>
              </a:rPr>
              <a:t> Healing</a:t>
            </a:r>
            <a:endParaRPr sz="2800" dirty="0">
              <a:uFill>
                <a:solidFill/>
              </a:uFill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930599" y="5100577"/>
            <a:ext cx="4449509" cy="6771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/>
          <a:p>
            <a:pPr lvl="0">
              <a:defRPr>
                <a:uFillTx/>
              </a:defRPr>
            </a:pPr>
            <a:r>
              <a:rPr sz="2200" b="1" dirty="0">
                <a:uFill>
                  <a:solidFill/>
                </a:uFill>
              </a:rPr>
              <a:t>GI side effects</a:t>
            </a:r>
          </a:p>
          <a:p>
            <a:pPr lvl="0">
              <a:defRPr>
                <a:uFillTx/>
              </a:defRPr>
            </a:pPr>
            <a:r>
              <a:rPr sz="2200" b="1" dirty="0">
                <a:uFill>
                  <a:solidFill/>
                </a:uFill>
              </a:rPr>
              <a:t>Neutropenia </a:t>
            </a:r>
          </a:p>
        </p:txBody>
      </p:sp>
      <p:sp>
        <p:nvSpPr>
          <p:cNvPr id="170" name="Shape 170"/>
          <p:cNvSpPr/>
          <p:nvPr/>
        </p:nvSpPr>
        <p:spPr>
          <a:xfrm>
            <a:off x="1934039" y="5943051"/>
            <a:ext cx="1453984" cy="36933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45719" rIns="45719">
            <a:spAutoFit/>
          </a:bodyPr>
          <a:lstStyle>
            <a:lvl1pPr>
              <a:defRPr sz="2800"/>
            </a:lvl1pPr>
          </a:lstStyle>
          <a:p>
            <a:pPr lvl="0">
              <a:defRPr sz="1800">
                <a:uFillTx/>
              </a:defRPr>
            </a:pPr>
            <a:r>
              <a:rPr lang="en-US" dirty="0" err="1" smtClean="0">
                <a:uFill>
                  <a:solidFill/>
                </a:uFill>
              </a:rPr>
              <a:t>Ca</a:t>
            </a:r>
            <a:r>
              <a:rPr dirty="0" err="1" smtClean="0">
                <a:uFill>
                  <a:solidFill/>
                </a:uFill>
              </a:rPr>
              <a:t>mpath</a:t>
            </a:r>
            <a:endParaRPr dirty="0">
              <a:uFill>
                <a:solidFill/>
              </a:uFill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930599" y="5941134"/>
            <a:ext cx="4449509" cy="553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>
            <a:spAutoFit/>
          </a:bodyPr>
          <a:lstStyle>
            <a:lvl1pPr>
              <a:defRPr sz="2200"/>
            </a:lvl1pPr>
          </a:lstStyle>
          <a:p>
            <a:pPr lvl="0">
              <a:defRPr sz="1800">
                <a:uFillTx/>
              </a:defRPr>
            </a:pPr>
            <a:r>
              <a:rPr dirty="0">
                <a:uFill>
                  <a:solidFill/>
                </a:uFill>
              </a:rPr>
              <a:t>Profound lymphocyte and monocyte depletion, increased risk of infections</a:t>
            </a:r>
          </a:p>
        </p:txBody>
      </p:sp>
    </p:spTree>
    <p:extLst>
      <p:ext uri="{BB962C8B-B14F-4D97-AF65-F5344CB8AC3E}">
        <p14:creationId xmlns:p14="http://schemas.microsoft.com/office/powerpoint/2010/main" val="1478841473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2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" grpId="0" animBg="1" advAuto="0"/>
      <p:bldP spid="166" grpId="0" animBg="1" advAuto="0"/>
      <p:bldP spid="168" grpId="0" animBg="1" advAuto="0"/>
      <p:bldP spid="169" grpId="0" animBg="1" advAuto="0"/>
      <p:bldP spid="170" grpId="0" animBg="1" advAuto="0"/>
      <p:bldP spid="171" grpId="0" animBg="1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>
            <a:spLocks noGrp="1"/>
          </p:cNvSpPr>
          <p:nvPr>
            <p:ph type="title"/>
          </p:nvPr>
        </p:nvSpPr>
        <p:spPr>
          <a:xfrm>
            <a:off x="3007360" y="0"/>
            <a:ext cx="5181600" cy="1600199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>
                <a:solidFill>
                  <a:srgbClr val="000000"/>
                </a:solidFill>
                <a:uFillTx/>
              </a:defRPr>
            </a:pPr>
            <a:r>
              <a:rPr sz="3600" b="1" dirty="0">
                <a:solidFill>
                  <a:srgbClr val="2F5897"/>
                </a:solidFill>
                <a:uFill>
                  <a:solidFill>
                    <a:srgbClr val="2F5897"/>
                  </a:solidFill>
                </a:uFill>
              </a:rPr>
              <a:t>Corticosteroid Side Effects</a:t>
            </a:r>
          </a:p>
        </p:txBody>
      </p:sp>
      <p:sp>
        <p:nvSpPr>
          <p:cNvPr id="155" name="Shape 155"/>
          <p:cNvSpPr>
            <a:spLocks noGrp="1"/>
          </p:cNvSpPr>
          <p:nvPr>
            <p:ph type="body" idx="1"/>
          </p:nvPr>
        </p:nvSpPr>
        <p:spPr>
          <a:xfrm>
            <a:off x="1137921" y="1422401"/>
            <a:ext cx="9152130" cy="5435600"/>
          </a:xfrm>
          <a:prstGeom prst="rect">
            <a:avLst/>
          </a:prstGeom>
        </p:spPr>
        <p:txBody>
          <a:bodyPr/>
          <a:lstStyle/>
          <a:p>
            <a:pPr marL="387684" indent="-387684">
              <a:buSzPct val="100000"/>
              <a:buFontTx/>
              <a:buAutoNum type="arabicPeriod"/>
              <a:defRPr sz="1800">
                <a:uFillTx/>
              </a:defRPr>
            </a:pPr>
            <a:r>
              <a:rPr sz="2900" dirty="0">
                <a:uFill>
                  <a:solidFill/>
                </a:uFill>
              </a:rPr>
              <a:t>Hypertension, edema</a:t>
            </a:r>
          </a:p>
          <a:p>
            <a:pPr marL="387684" indent="-387684">
              <a:buSzPct val="100000"/>
              <a:buFontTx/>
              <a:buAutoNum type="arabicPeriod"/>
              <a:defRPr sz="1800">
                <a:uFillTx/>
              </a:defRPr>
            </a:pPr>
            <a:r>
              <a:rPr sz="2900" dirty="0">
                <a:uFill>
                  <a:solidFill/>
                </a:uFill>
              </a:rPr>
              <a:t>Diabetes mellitus</a:t>
            </a:r>
          </a:p>
          <a:p>
            <a:pPr marL="387684" indent="-387684">
              <a:buSzPct val="100000"/>
              <a:buFontTx/>
              <a:buAutoNum type="arabicPeriod"/>
              <a:defRPr sz="1800">
                <a:uFillTx/>
              </a:defRPr>
            </a:pPr>
            <a:r>
              <a:rPr sz="2900" dirty="0">
                <a:uFill>
                  <a:solidFill/>
                </a:uFill>
              </a:rPr>
              <a:t>Hyperlipidemia </a:t>
            </a:r>
          </a:p>
          <a:p>
            <a:pPr marL="387684" indent="-387684">
              <a:buSzPct val="100000"/>
              <a:buFontTx/>
              <a:buAutoNum type="arabicPeriod"/>
              <a:defRPr sz="1800">
                <a:uFillTx/>
              </a:defRPr>
            </a:pPr>
            <a:r>
              <a:rPr sz="2900" dirty="0">
                <a:uFill>
                  <a:solidFill/>
                </a:uFill>
              </a:rPr>
              <a:t>Osteoporosis </a:t>
            </a:r>
          </a:p>
          <a:p>
            <a:pPr marL="387684" indent="-387684">
              <a:buSzPct val="100000"/>
              <a:buFontTx/>
              <a:buAutoNum type="arabicPeriod"/>
              <a:defRPr sz="1800">
                <a:uFillTx/>
              </a:defRPr>
            </a:pPr>
            <a:r>
              <a:rPr sz="2900" dirty="0">
                <a:uFill>
                  <a:solidFill/>
                </a:uFill>
              </a:rPr>
              <a:t>Altered mental status</a:t>
            </a:r>
          </a:p>
          <a:p>
            <a:pPr marL="387684" indent="-387684">
              <a:buSzPct val="100000"/>
              <a:buFontTx/>
              <a:buAutoNum type="arabicPeriod"/>
              <a:defRPr sz="1800">
                <a:uFillTx/>
              </a:defRPr>
            </a:pPr>
            <a:r>
              <a:rPr sz="2900" dirty="0">
                <a:uFill>
                  <a:solidFill/>
                </a:uFill>
              </a:rPr>
              <a:t>Cataracts</a:t>
            </a:r>
          </a:p>
          <a:p>
            <a:pPr marL="387684" indent="-387684">
              <a:buSzPct val="100000"/>
              <a:buFontTx/>
              <a:buAutoNum type="arabicPeriod"/>
              <a:defRPr sz="1800">
                <a:uFillTx/>
              </a:defRPr>
            </a:pPr>
            <a:r>
              <a:rPr sz="2900" dirty="0">
                <a:uFill>
                  <a:solidFill/>
                </a:uFill>
              </a:rPr>
              <a:t>Acne</a:t>
            </a:r>
          </a:p>
          <a:p>
            <a:pPr marL="387684" indent="-387684">
              <a:buSzPct val="100000"/>
              <a:buFontTx/>
              <a:buAutoNum type="arabicPeriod"/>
              <a:defRPr sz="1800">
                <a:uFillTx/>
              </a:defRPr>
            </a:pPr>
            <a:r>
              <a:rPr sz="2900" dirty="0">
                <a:uFill>
                  <a:solidFill/>
                </a:uFill>
              </a:rPr>
              <a:t>Peptic ulcers</a:t>
            </a:r>
          </a:p>
          <a:p>
            <a:pPr marL="387684" indent="-387684">
              <a:buSzPct val="100000"/>
              <a:buFontTx/>
              <a:buAutoNum type="arabicPeriod"/>
              <a:defRPr sz="1800">
                <a:uFillTx/>
              </a:defRPr>
            </a:pPr>
            <a:r>
              <a:rPr sz="2900" dirty="0">
                <a:uFill>
                  <a:solidFill/>
                </a:uFill>
              </a:rPr>
              <a:t>Infections - CMV, fungal</a:t>
            </a:r>
          </a:p>
        </p:txBody>
      </p:sp>
    </p:spTree>
    <p:extLst>
      <p:ext uri="{BB962C8B-B14F-4D97-AF65-F5344CB8AC3E}">
        <p14:creationId xmlns:p14="http://schemas.microsoft.com/office/powerpoint/2010/main" val="509051018"/>
      </p:ext>
    </p:extLst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15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2" fill="hold"/>
                                        <p:tgtEl>
                                          <p:spTgt spid="1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5" fill="hold"/>
                                        <p:tgtEl>
                                          <p:spTgt spid="1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fill="hold"/>
                                        <p:tgtEl>
                                          <p:spTgt spid="1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1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4" fill="hold"/>
                                        <p:tgtEl>
                                          <p:spTgt spid="1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7" fill="hold"/>
                                        <p:tgtEl>
                                          <p:spTgt spid="1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1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3" fill="hold"/>
                                        <p:tgtEl>
                                          <p:spTgt spid="1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5" grpId="0" build="p" bldLvl="5" animBg="1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Shape 94"/>
          <p:cNvSpPr>
            <a:spLocks noGrp="1"/>
          </p:cNvSpPr>
          <p:nvPr>
            <p:ph type="title"/>
          </p:nvPr>
        </p:nvSpPr>
        <p:spPr>
          <a:xfrm>
            <a:off x="2133602" y="228600"/>
            <a:ext cx="8153401" cy="99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4000" b="1" dirty="0">
                <a:solidFill>
                  <a:srgbClr val="2F5897"/>
                </a:solidFill>
              </a:rPr>
              <a:t>Timeline of Infection</a:t>
            </a:r>
          </a:p>
        </p:txBody>
      </p:sp>
      <p:pic>
        <p:nvPicPr>
          <p:cNvPr id="95" name="image5.png" descr="Screen Shot 2015-06-14 at 7.59.38 PM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0" y="1516033"/>
            <a:ext cx="9144000" cy="5347090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824056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Issues </a:t>
            </a:r>
            <a:r>
              <a:rPr lang="en-US" dirty="0" smtClean="0"/>
              <a:t>1 </a:t>
            </a:r>
            <a:r>
              <a:rPr lang="en-US" dirty="0" err="1" smtClean="0"/>
              <a:t>yr</a:t>
            </a:r>
            <a:r>
              <a:rPr lang="en-US" dirty="0" smtClean="0"/>
              <a:t> Post Transplant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Malignancies-Skin, Colon, PDLT</a:t>
            </a:r>
            <a:endParaRPr lang="en-US" dirty="0" smtClean="0"/>
          </a:p>
          <a:p>
            <a:r>
              <a:rPr lang="en-US" dirty="0" smtClean="0"/>
              <a:t>Metabolic Syndrome</a:t>
            </a:r>
            <a:endParaRPr lang="en-US" dirty="0" smtClean="0"/>
          </a:p>
          <a:p>
            <a:r>
              <a:rPr lang="en-US" dirty="0" smtClean="0"/>
              <a:t>Hyperlipidemia: Statins are Great</a:t>
            </a:r>
            <a:endParaRPr lang="en-US" dirty="0" smtClean="0"/>
          </a:p>
          <a:p>
            <a:r>
              <a:rPr lang="en-US" dirty="0" smtClean="0"/>
              <a:t>Avoid ACE and ARB</a:t>
            </a:r>
          </a:p>
          <a:p>
            <a:r>
              <a:rPr lang="en-US" dirty="0" smtClean="0"/>
              <a:t>DDI</a:t>
            </a:r>
          </a:p>
          <a:p>
            <a:r>
              <a:rPr lang="en-US" dirty="0" smtClean="0"/>
              <a:t>Herbs/Supplements: Red Bull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32728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</TotalTime>
  <Words>226</Words>
  <Application>Microsoft Macintosh PowerPoint</Application>
  <PresentationFormat>Widescreen</PresentationFormat>
  <Paragraphs>74</Paragraphs>
  <Slides>12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Calibri</vt:lpstr>
      <vt:lpstr>Calibri Light</vt:lpstr>
      <vt:lpstr>Helvetica</vt:lpstr>
      <vt:lpstr>Arial</vt:lpstr>
      <vt:lpstr>Office Theme</vt:lpstr>
      <vt:lpstr>A Transplant Patient Was Just Admitted to My Hospital Service</vt:lpstr>
      <vt:lpstr>Survival Post Transplant-SRTR</vt:lpstr>
      <vt:lpstr>Transplant is a Team Sport and  The Patients are just People that get  Common Diseases</vt:lpstr>
      <vt:lpstr>How to Think about These Pt:</vt:lpstr>
      <vt:lpstr>To Approach the Surgical Issues        You must understand:          “THE OPERATION”</vt:lpstr>
      <vt:lpstr> 4 Anastamosis:</vt:lpstr>
      <vt:lpstr>Immunosuppresion:</vt:lpstr>
      <vt:lpstr>Side Effects of Immunosuppressive Drugs</vt:lpstr>
      <vt:lpstr>Side Effects of Immunosuppressive Drugs</vt:lpstr>
      <vt:lpstr>Corticosteroid Side Effects</vt:lpstr>
      <vt:lpstr>Timeline of Infection</vt:lpstr>
      <vt:lpstr>Issues 1 yr Post Transplant</vt:lpstr>
    </vt:vector>
  </TitlesOfParts>
  <Company/>
  <LinksUpToDate>false</LinksUpToDate>
  <SharedDoc>false</SharedDoc>
  <HyperlinksChanged>false</HyperlinksChanged>
  <AppVersion>15.0036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Robin’s Talk</dc:title>
  <dc:creator>Microsoft Office User</dc:creator>
  <cp:lastModifiedBy>Microsoft Office User</cp:lastModifiedBy>
  <cp:revision>14</cp:revision>
  <cp:lastPrinted>2017-05-06T14:01:00Z</cp:lastPrinted>
  <dcterms:created xsi:type="dcterms:W3CDTF">2017-05-06T12:49:53Z</dcterms:created>
  <dcterms:modified xsi:type="dcterms:W3CDTF">2017-07-17T02:40:28Z</dcterms:modified>
</cp:coreProperties>
</file>