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8"/>
  </p:notesMasterIdLst>
  <p:sldIdLst>
    <p:sldId id="256" r:id="rId2"/>
    <p:sldId id="257" r:id="rId3"/>
    <p:sldId id="259" r:id="rId4"/>
    <p:sldId id="376" r:id="rId5"/>
    <p:sldId id="261" r:id="rId6"/>
    <p:sldId id="263" r:id="rId7"/>
    <p:sldId id="296" r:id="rId8"/>
    <p:sldId id="267" r:id="rId9"/>
    <p:sldId id="265" r:id="rId10"/>
    <p:sldId id="269" r:id="rId11"/>
    <p:sldId id="384" r:id="rId12"/>
    <p:sldId id="377" r:id="rId13"/>
    <p:sldId id="275" r:id="rId14"/>
    <p:sldId id="273" r:id="rId15"/>
    <p:sldId id="286" r:id="rId16"/>
    <p:sldId id="291" r:id="rId17"/>
    <p:sldId id="287" r:id="rId18"/>
    <p:sldId id="277" r:id="rId19"/>
    <p:sldId id="279" r:id="rId20"/>
    <p:sldId id="289" r:id="rId21"/>
    <p:sldId id="294" r:id="rId22"/>
    <p:sldId id="293" r:id="rId23"/>
    <p:sldId id="283" r:id="rId24"/>
    <p:sldId id="320" r:id="rId25"/>
    <p:sldId id="321" r:id="rId26"/>
    <p:sldId id="386" r:id="rId27"/>
    <p:sldId id="388" r:id="rId28"/>
    <p:sldId id="298" r:id="rId29"/>
    <p:sldId id="302" r:id="rId30"/>
    <p:sldId id="389" r:id="rId31"/>
    <p:sldId id="312" r:id="rId32"/>
    <p:sldId id="308" r:id="rId33"/>
    <p:sldId id="310" r:id="rId34"/>
    <p:sldId id="311" r:id="rId35"/>
    <p:sldId id="329" r:id="rId36"/>
    <p:sldId id="382" r:id="rId37"/>
    <p:sldId id="304" r:id="rId38"/>
    <p:sldId id="381" r:id="rId39"/>
    <p:sldId id="301" r:id="rId40"/>
    <p:sldId id="306" r:id="rId41"/>
    <p:sldId id="300" r:id="rId42"/>
    <p:sldId id="314" r:id="rId43"/>
    <p:sldId id="319" r:id="rId44"/>
    <p:sldId id="316" r:id="rId45"/>
    <p:sldId id="318" r:id="rId46"/>
    <p:sldId id="331" r:id="rId47"/>
    <p:sldId id="327" r:id="rId48"/>
    <p:sldId id="333" r:id="rId49"/>
    <p:sldId id="335" r:id="rId50"/>
    <p:sldId id="337" r:id="rId51"/>
    <p:sldId id="339" r:id="rId52"/>
    <p:sldId id="341" r:id="rId53"/>
    <p:sldId id="343" r:id="rId54"/>
    <p:sldId id="345" r:id="rId55"/>
    <p:sldId id="347" r:id="rId56"/>
    <p:sldId id="349" r:id="rId57"/>
    <p:sldId id="350" r:id="rId58"/>
    <p:sldId id="351" r:id="rId59"/>
    <p:sldId id="352" r:id="rId60"/>
    <p:sldId id="353" r:id="rId61"/>
    <p:sldId id="372" r:id="rId62"/>
    <p:sldId id="373" r:id="rId63"/>
    <p:sldId id="358" r:id="rId64"/>
    <p:sldId id="359" r:id="rId65"/>
    <p:sldId id="360" r:id="rId66"/>
    <p:sldId id="361" r:id="rId67"/>
    <p:sldId id="362" r:id="rId68"/>
    <p:sldId id="363" r:id="rId69"/>
    <p:sldId id="364" r:id="rId70"/>
    <p:sldId id="365" r:id="rId71"/>
    <p:sldId id="366" r:id="rId72"/>
    <p:sldId id="367" r:id="rId73"/>
    <p:sldId id="368" r:id="rId74"/>
    <p:sldId id="369" r:id="rId75"/>
    <p:sldId id="370" r:id="rId76"/>
    <p:sldId id="371" r:id="rId7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A9CA1CE-C45C-674A-B122-B2BA45E65890}">
          <p14:sldIdLst>
            <p14:sldId id="256"/>
            <p14:sldId id="257"/>
            <p14:sldId id="259"/>
            <p14:sldId id="376"/>
            <p14:sldId id="261"/>
            <p14:sldId id="263"/>
            <p14:sldId id="296"/>
            <p14:sldId id="267"/>
            <p14:sldId id="265"/>
            <p14:sldId id="269"/>
            <p14:sldId id="384"/>
            <p14:sldId id="377"/>
            <p14:sldId id="275"/>
            <p14:sldId id="273"/>
            <p14:sldId id="286"/>
            <p14:sldId id="291"/>
            <p14:sldId id="287"/>
            <p14:sldId id="277"/>
            <p14:sldId id="279"/>
            <p14:sldId id="289"/>
            <p14:sldId id="294"/>
            <p14:sldId id="293"/>
            <p14:sldId id="283"/>
            <p14:sldId id="320"/>
            <p14:sldId id="321"/>
            <p14:sldId id="386"/>
            <p14:sldId id="388"/>
            <p14:sldId id="298"/>
            <p14:sldId id="302"/>
            <p14:sldId id="389"/>
            <p14:sldId id="312"/>
            <p14:sldId id="308"/>
            <p14:sldId id="310"/>
            <p14:sldId id="311"/>
            <p14:sldId id="329"/>
            <p14:sldId id="382"/>
            <p14:sldId id="304"/>
            <p14:sldId id="381"/>
            <p14:sldId id="301"/>
            <p14:sldId id="306"/>
            <p14:sldId id="300"/>
            <p14:sldId id="314"/>
            <p14:sldId id="319"/>
            <p14:sldId id="316"/>
            <p14:sldId id="318"/>
            <p14:sldId id="331"/>
            <p14:sldId id="327"/>
            <p14:sldId id="333"/>
            <p14:sldId id="335"/>
            <p14:sldId id="337"/>
            <p14:sldId id="339"/>
            <p14:sldId id="341"/>
            <p14:sldId id="343"/>
            <p14:sldId id="345"/>
            <p14:sldId id="347"/>
            <p14:sldId id="349"/>
            <p14:sldId id="350"/>
            <p14:sldId id="351"/>
            <p14:sldId id="352"/>
            <p14:sldId id="353"/>
            <p14:sldId id="372"/>
            <p14:sldId id="373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  <p14:sldId id="370"/>
            <p14:sldId id="3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00" autoAdjust="0"/>
    <p:restoredTop sz="89982" autoAdjust="0"/>
  </p:normalViewPr>
  <p:slideViewPr>
    <p:cSldViewPr snapToGrid="0" snapToObjects="1">
      <p:cViewPr varScale="1">
        <p:scale>
          <a:sx n="87" d="100"/>
          <a:sy n="87" d="100"/>
        </p:scale>
        <p:origin x="139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30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01D69F-F958-744B-B92F-DFF833481404}" type="datetimeFigureOut">
              <a:rPr lang="en-US" smtClean="0"/>
              <a:t>12/24/20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747D38-EE2E-BB4B-B12E-471DD01A5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867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47D38-EE2E-BB4B-B12E-471DD01A546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574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883E14F-8356-9945-97EB-E51C48DCE8FA}" type="slidenum">
              <a:rPr lang="en-US" sz="1200">
                <a:latin typeface="Times" charset="0"/>
              </a:rPr>
              <a:pPr/>
              <a:t>6</a:t>
            </a:fld>
            <a:endParaRPr lang="en-US" sz="1200">
              <a:latin typeface="Times" charset="0"/>
            </a:endParaRPr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2DB9C61-9D92-DB45-825A-C194A002A855}" type="slidenum">
              <a:rPr lang="en-US" sz="1200">
                <a:latin typeface="Times" charset="0"/>
              </a:rPr>
              <a:pPr/>
              <a:t>10</a:t>
            </a:fld>
            <a:endParaRPr lang="en-US" sz="1200">
              <a:latin typeface="Times" charset="0"/>
            </a:endParaRPr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FB9BC51-B805-C046-9A9A-8C40386061A9}" type="slidenum">
              <a:rPr lang="en-US" sz="1200">
                <a:latin typeface="Times" charset="0"/>
              </a:rPr>
              <a:pPr/>
              <a:t>12</a:t>
            </a:fld>
            <a:endParaRPr lang="en-US" sz="1200">
              <a:latin typeface="Times" charset="0"/>
            </a:endParaRPr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D25301-F460-2948-95FC-F6543FE28CB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9499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67BE39A-79C2-8A4D-9AED-EB47881DF51C}" type="slidenum">
              <a:rPr lang="en-US" sz="1200">
                <a:latin typeface="Times" charset="0"/>
              </a:rPr>
              <a:pPr/>
              <a:t>18</a:t>
            </a:fld>
            <a:endParaRPr lang="en-US" sz="1200">
              <a:latin typeface="Times" charset="0"/>
            </a:endParaRPr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56195E9-AB5F-FD4B-A716-81E4378BF28D}" type="slidenum">
              <a:rPr lang="en-US" sz="1200">
                <a:latin typeface="Times" charset="0"/>
              </a:rPr>
              <a:pPr/>
              <a:t>19</a:t>
            </a:fld>
            <a:endParaRPr lang="en-US" sz="1200">
              <a:latin typeface="Times" charset="0"/>
            </a:endParaRPr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2926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sz="100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018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30766" indent="-281064" defTabSz="915018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4255" indent="-224851" defTabSz="915018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3957" indent="-224851" defTabSz="915018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23659" indent="-224851" defTabSz="915018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3361" indent="-224851" defTabSz="91501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23062" indent="-224851" defTabSz="91501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2764" indent="-224851" defTabSz="91501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2466" indent="-224851" defTabSz="91501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5C2E05E-CF84-E74C-92FB-58AB37796204}" type="slidenum">
              <a:rPr lang="en-US" sz="1200">
                <a:latin typeface="Times" charset="0"/>
              </a:rPr>
              <a:pPr/>
              <a:t>22</a:t>
            </a:fld>
            <a:endParaRPr lang="en-US" sz="1200">
              <a:latin typeface="Times" charset="0"/>
            </a:endParaRPr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3634C48-2D39-854C-B2C0-0D0FC2F07A87}" type="slidenum">
              <a:rPr lang="en-US" sz="1200">
                <a:latin typeface="Times" charset="0"/>
              </a:rPr>
              <a:pPr/>
              <a:t>37</a:t>
            </a:fld>
            <a:endParaRPr lang="en-US" sz="1200">
              <a:latin typeface="Times" charset="0"/>
            </a:endParaRPr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6188CFC-1669-6040-B234-CF43E38B349A}" type="slidenum">
              <a:rPr lang="en-US" sz="1200">
                <a:latin typeface="Times" charset="0"/>
              </a:rPr>
              <a:pPr/>
              <a:t>38</a:t>
            </a:fld>
            <a:endParaRPr lang="en-US" sz="1200">
              <a:latin typeface="Times" charset="0"/>
            </a:endParaRPr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24A17BD-5CD7-794F-B6A7-2CE22B797189}" type="slidenum">
              <a:rPr lang="en-US" sz="1200">
                <a:latin typeface="Times" charset="0"/>
              </a:rPr>
              <a:pPr/>
              <a:t>39</a:t>
            </a:fld>
            <a:endParaRPr lang="en-US" sz="1200">
              <a:latin typeface="Times" charset="0"/>
            </a:endParaRPr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421" y="4344025"/>
            <a:ext cx="5485158" cy="4114488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B7152A3-FC87-404C-AC12-5FAF4F2338B7}" type="slidenum">
              <a:rPr lang="en-US" sz="1200">
                <a:latin typeface="Times" charset="0"/>
              </a:rPr>
              <a:pPr/>
              <a:t>40</a:t>
            </a:fld>
            <a:endParaRPr lang="en-US" sz="1200">
              <a:latin typeface="Times" charset="0"/>
            </a:endParaRPr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45B7A11-1231-6243-BFA6-04DFFAE1D7AC}" type="slidenum">
              <a:rPr lang="en-US" sz="1200">
                <a:latin typeface="Times" charset="0"/>
              </a:rPr>
              <a:pPr/>
              <a:t>41</a:t>
            </a:fld>
            <a:endParaRPr lang="en-US" sz="1200">
              <a:latin typeface="Times" charset="0"/>
            </a:endParaRPr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424" y="687049"/>
            <a:ext cx="4547152" cy="3429000"/>
          </a:xfrm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421" y="4344025"/>
            <a:ext cx="5485158" cy="4112926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45B7A11-1231-6243-BFA6-04DFFAE1D7AC}" type="slidenum">
              <a:rPr lang="en-US" sz="1200">
                <a:latin typeface="Times" charset="0"/>
              </a:rPr>
              <a:pPr/>
              <a:t>42</a:t>
            </a:fld>
            <a:endParaRPr lang="en-US" sz="1200">
              <a:latin typeface="Times" charset="0"/>
            </a:endParaRPr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424" y="687049"/>
            <a:ext cx="4547152" cy="3429000"/>
          </a:xfrm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421" y="4344025"/>
            <a:ext cx="5485158" cy="4112926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24A17BD-5CD7-794F-B6A7-2CE22B797189}" type="slidenum">
              <a:rPr lang="en-US" sz="1200">
                <a:latin typeface="Times" charset="0"/>
              </a:rPr>
              <a:pPr/>
              <a:t>44</a:t>
            </a:fld>
            <a:endParaRPr lang="en-US" sz="1200">
              <a:latin typeface="Times" charset="0"/>
            </a:endParaRPr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421" y="4344025"/>
            <a:ext cx="5485158" cy="4114488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1853-B8E3-CA47-AE94-FFEF1394264B}" type="datetimeFigureOut">
              <a:rPr lang="en-US" smtClean="0"/>
              <a:t>12/24/20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6BFD1-2259-D344-9CCF-0CD06D997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152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1853-B8E3-CA47-AE94-FFEF1394264B}" type="datetimeFigureOut">
              <a:rPr lang="en-US" smtClean="0"/>
              <a:t>12/24/20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6BFD1-2259-D344-9CCF-0CD06D997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540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1853-B8E3-CA47-AE94-FFEF1394264B}" type="datetimeFigureOut">
              <a:rPr lang="en-US" smtClean="0"/>
              <a:t>12/24/20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6BFD1-2259-D344-9CCF-0CD06D997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245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1853-B8E3-CA47-AE94-FFEF1394264B}" type="datetimeFigureOut">
              <a:rPr lang="en-US" smtClean="0"/>
              <a:t>12/24/20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6BFD1-2259-D344-9CCF-0CD06D997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687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1853-B8E3-CA47-AE94-FFEF1394264B}" type="datetimeFigureOut">
              <a:rPr lang="en-US" smtClean="0"/>
              <a:t>12/24/20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6BFD1-2259-D344-9CCF-0CD06D997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087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1853-B8E3-CA47-AE94-FFEF1394264B}" type="datetimeFigureOut">
              <a:rPr lang="en-US" smtClean="0"/>
              <a:t>12/24/20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6BFD1-2259-D344-9CCF-0CD06D997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800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1853-B8E3-CA47-AE94-FFEF1394264B}" type="datetimeFigureOut">
              <a:rPr lang="en-US" smtClean="0"/>
              <a:t>12/24/20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6BFD1-2259-D344-9CCF-0CD06D997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394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1853-B8E3-CA47-AE94-FFEF1394264B}" type="datetimeFigureOut">
              <a:rPr lang="en-US" smtClean="0"/>
              <a:t>12/24/20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6BFD1-2259-D344-9CCF-0CD06D997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950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1853-B8E3-CA47-AE94-FFEF1394264B}" type="datetimeFigureOut">
              <a:rPr lang="en-US" smtClean="0"/>
              <a:t>12/24/20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6BFD1-2259-D344-9CCF-0CD06D997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056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1853-B8E3-CA47-AE94-FFEF1394264B}" type="datetimeFigureOut">
              <a:rPr lang="en-US" smtClean="0"/>
              <a:t>12/24/20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6BFD1-2259-D344-9CCF-0CD06D997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496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1853-B8E3-CA47-AE94-FFEF1394264B}" type="datetimeFigureOut">
              <a:rPr lang="en-US" smtClean="0"/>
              <a:t>12/24/20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6BFD1-2259-D344-9CCF-0CD06D997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418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E6A5BD-2467-3648-8B1F-1E8E03D86F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12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5667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C03D1-E830-0549-86DA-4913E31C64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2907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1A9C13-B168-3F41-818B-13C9A8BF50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7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A929F0-5D5A-1642-9264-865FA8DEFF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7011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D3D5E6-FAF0-B048-A647-8EB2DDE7E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053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C1853-B8E3-CA47-AE94-FFEF1394264B}" type="datetimeFigureOut">
              <a:rPr lang="en-US" smtClean="0"/>
              <a:t>12/24/20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6BFD1-2259-D344-9CCF-0CD06D997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801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6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Cholestasis</a:t>
            </a:r>
            <a:br>
              <a:rPr lang="en-US" dirty="0"/>
            </a:br>
            <a:r>
              <a:rPr lang="en-US" dirty="0" err="1"/>
              <a:t>Hepatology</a:t>
            </a:r>
            <a:r>
              <a:rPr lang="en-US" dirty="0"/>
              <a:t> Update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Ray Thomason, M.D.</a:t>
            </a:r>
          </a:p>
          <a:p>
            <a:r>
              <a:rPr lang="en-US" dirty="0"/>
              <a:t>February 23 2013</a:t>
            </a:r>
          </a:p>
        </p:txBody>
      </p:sp>
    </p:spTree>
    <p:extLst>
      <p:ext uri="{BB962C8B-B14F-4D97-AF65-F5344CB8AC3E}">
        <p14:creationId xmlns:p14="http://schemas.microsoft.com/office/powerpoint/2010/main" val="3286820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4152" y="1269880"/>
            <a:ext cx="301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pPr marL="342900" indent="-342900">
              <a:buFont typeface="Wingdings" charset="2"/>
              <a:buAutoNum type="arabicPlain"/>
            </a:pPr>
            <a:endParaRPr lang="en-US" dirty="0"/>
          </a:p>
          <a:p>
            <a:endParaRPr lang="en-US" dirty="0"/>
          </a:p>
        </p:txBody>
      </p:sp>
      <p:pic>
        <p:nvPicPr>
          <p:cNvPr id="3" name="Picture 2" descr="imag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24089" y="1784290"/>
            <a:ext cx="3683122" cy="26543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3184" y="5072809"/>
            <a:ext cx="3281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YES</a:t>
            </a:r>
          </a:p>
          <a:p>
            <a:r>
              <a:rPr lang="en-US" dirty="0"/>
              <a:t>        BILE IS SO MUCH MORE</a:t>
            </a:r>
          </a:p>
          <a:p>
            <a:r>
              <a:rPr lang="en-US" dirty="0"/>
              <a:t>        THAN YOUR ORDINARY</a:t>
            </a:r>
          </a:p>
          <a:p>
            <a:r>
              <a:rPr lang="en-US" dirty="0"/>
              <a:t>                 DETERGENT</a:t>
            </a:r>
          </a:p>
        </p:txBody>
      </p:sp>
    </p:spTree>
    <p:extLst>
      <p:ext uri="{BB962C8B-B14F-4D97-AF65-F5344CB8AC3E}">
        <p14:creationId xmlns:p14="http://schemas.microsoft.com/office/powerpoint/2010/main" val="2858854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1470025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CHOLESTASIS</a:t>
            </a:r>
            <a:b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Failure To Deliver Bile</a:t>
            </a:r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subTitle" idx="4294967295"/>
          </p:nvPr>
        </p:nvSpPr>
        <p:spPr>
          <a:xfrm>
            <a:off x="1219200" y="5105400"/>
            <a:ext cx="6400800" cy="1752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Or Abnormal Accumulation of</a:t>
            </a:r>
          </a:p>
          <a:p>
            <a:pPr marL="0" indent="0" algn="ctr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Bile Acids </a:t>
            </a:r>
          </a:p>
        </p:txBody>
      </p:sp>
      <p:pic>
        <p:nvPicPr>
          <p:cNvPr id="22531" name="Picture 3" descr="cholestasis histol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828800"/>
            <a:ext cx="3962400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85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5737" y="1401687"/>
            <a:ext cx="6958493" cy="452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</a:t>
            </a:r>
            <a:r>
              <a:rPr lang="en-US" b="1" dirty="0"/>
              <a:t>) The definition of Cholestasis and understand the causes</a:t>
            </a:r>
          </a:p>
          <a:p>
            <a:endParaRPr lang="en-US" b="1" dirty="0"/>
          </a:p>
          <a:p>
            <a:pPr marL="342900" indent="-342900">
              <a:buAutoNum type="arabicParenR" startAt="2"/>
            </a:pPr>
            <a:r>
              <a:rPr lang="en-US" b="1" dirty="0"/>
              <a:t>The anatomy of the </a:t>
            </a:r>
            <a:r>
              <a:rPr lang="en-US" b="1" dirty="0" err="1"/>
              <a:t>Enterohepatic</a:t>
            </a:r>
            <a:r>
              <a:rPr lang="en-US" b="1" dirty="0"/>
              <a:t> Circulation with </a:t>
            </a:r>
          </a:p>
          <a:p>
            <a:r>
              <a:rPr lang="en-US" b="1" dirty="0"/>
              <a:t>      related bile flow and composition</a:t>
            </a:r>
          </a:p>
          <a:p>
            <a:endParaRPr lang="en-US" b="1" dirty="0"/>
          </a:p>
          <a:p>
            <a:r>
              <a:rPr lang="en-US" b="1" dirty="0"/>
              <a:t>3)  The  transport system for Bile Acids , Bilirubin, and Organic Anions</a:t>
            </a:r>
          </a:p>
          <a:p>
            <a:r>
              <a:rPr lang="en-US" b="1" dirty="0"/>
              <a:t>  </a:t>
            </a:r>
          </a:p>
          <a:p>
            <a:r>
              <a:rPr lang="en-US" b="1" dirty="0"/>
              <a:t>4)  Effects of Bile Acids</a:t>
            </a:r>
          </a:p>
          <a:p>
            <a:endParaRPr lang="en-US" b="1" dirty="0"/>
          </a:p>
          <a:p>
            <a:r>
              <a:rPr lang="en-US" b="1" dirty="0"/>
              <a:t>5)  The consequences of Bile Acid Excess</a:t>
            </a:r>
          </a:p>
          <a:p>
            <a:endParaRPr lang="en-US" b="1" dirty="0"/>
          </a:p>
          <a:p>
            <a:r>
              <a:rPr lang="en-US" b="1" dirty="0"/>
              <a:t>6)   How to manage </a:t>
            </a:r>
            <a:r>
              <a:rPr lang="en-US" b="1" dirty="0" err="1"/>
              <a:t>cholestatic</a:t>
            </a:r>
            <a:r>
              <a:rPr lang="en-US" b="1" dirty="0"/>
              <a:t> liver disease based on the targeting the</a:t>
            </a:r>
          </a:p>
          <a:p>
            <a:r>
              <a:rPr lang="en-US" b="1" dirty="0"/>
              <a:t>     transporters </a:t>
            </a:r>
          </a:p>
          <a:p>
            <a:r>
              <a:rPr lang="en-US" b="1" dirty="0"/>
              <a:t> </a:t>
            </a:r>
          </a:p>
          <a:p>
            <a:r>
              <a:rPr lang="en-US" b="1" dirty="0"/>
              <a:t>7)   Future adverse effects with new DAA  </a:t>
            </a:r>
          </a:p>
          <a:p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34033" y="523761"/>
            <a:ext cx="2315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LEARNING OBJECTIVES</a:t>
            </a:r>
          </a:p>
        </p:txBody>
      </p:sp>
    </p:spTree>
    <p:extLst>
      <p:ext uri="{BB962C8B-B14F-4D97-AF65-F5344CB8AC3E}">
        <p14:creationId xmlns:p14="http://schemas.microsoft.com/office/powerpoint/2010/main" val="2468341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Causes of Cholestasis-</a:t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500" dirty="0">
                <a:latin typeface="Arial" charset="0"/>
                <a:ea typeface="ＭＳ Ｐゴシック" charset="0"/>
                <a:cs typeface="ＭＳ Ｐゴシック" charset="0"/>
              </a:rPr>
              <a:t>failed delivery of bile to duodenum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3491" name="Picture 7" descr="Cholestasis figure 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2008188"/>
            <a:ext cx="6248400" cy="2792412"/>
          </a:xfrm>
          <a:noFill/>
        </p:spPr>
      </p:pic>
      <p:sp>
        <p:nvSpPr>
          <p:cNvPr id="63492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5029200"/>
            <a:ext cx="7772400" cy="1066800"/>
          </a:xfrm>
        </p:spPr>
        <p:txBody>
          <a:bodyPr>
            <a:normAutofit fontScale="92500" lnSpcReduction="20000"/>
          </a:bodyPr>
          <a:lstStyle/>
          <a:p>
            <a:pPr lvl="1" eaLnBrk="1" hangingPunct="1">
              <a:lnSpc>
                <a:spcPct val="80000"/>
              </a:lnSpc>
            </a:pPr>
            <a:r>
              <a:rPr lang="en-US" sz="1400" b="1" dirty="0">
                <a:latin typeface="Arial Unicode MS" charset="0"/>
                <a:ea typeface="ＭＳ Ｐゴシック" charset="0"/>
              </a:rPr>
              <a:t>BRIC: </a:t>
            </a:r>
            <a:r>
              <a:rPr lang="en-US" sz="1400" b="1" i="1" dirty="0">
                <a:latin typeface="Arial Unicode MS" charset="0"/>
                <a:ea typeface="ＭＳ Ｐゴシック" charset="0"/>
              </a:rPr>
              <a:t>benign recurrent intrahepatic cholestasis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b="1" dirty="0">
                <a:latin typeface="Arial Unicode MS" charset="0"/>
                <a:ea typeface="ＭＳ Ｐゴシック" charset="0"/>
              </a:rPr>
              <a:t>PFIC:</a:t>
            </a:r>
            <a:r>
              <a:rPr lang="en-US" sz="1400" b="1" i="1" dirty="0">
                <a:latin typeface="Arial Unicode MS" charset="0"/>
                <a:ea typeface="ＭＳ Ｐゴシック" charset="0"/>
              </a:rPr>
              <a:t> progressive familial intrahepatic cholestasis</a:t>
            </a:r>
            <a:endParaRPr lang="en-US" sz="1400" b="1" dirty="0">
              <a:latin typeface="Arial Unicode MS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400" b="1" dirty="0">
                <a:latin typeface="Arial Unicode MS" charset="0"/>
                <a:ea typeface="ＭＳ Ｐゴシック" charset="0"/>
              </a:rPr>
              <a:t>PBC: </a:t>
            </a:r>
            <a:r>
              <a:rPr lang="en-US" sz="1400" b="1" i="1" dirty="0">
                <a:latin typeface="Arial Unicode MS" charset="0"/>
                <a:ea typeface="ＭＳ Ｐゴシック" charset="0"/>
              </a:rPr>
              <a:t>primary biliary cirrhosis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b="1" dirty="0">
                <a:latin typeface="Arial Unicode MS" charset="0"/>
                <a:ea typeface="ＭＳ Ｐゴシック" charset="0"/>
              </a:rPr>
              <a:t>PSC:</a:t>
            </a:r>
            <a:r>
              <a:rPr lang="en-US" sz="1400" b="1" i="1" dirty="0">
                <a:latin typeface="Arial Unicode MS" charset="0"/>
                <a:ea typeface="ＭＳ Ｐゴシック" charset="0"/>
              </a:rPr>
              <a:t> primary </a:t>
            </a:r>
            <a:r>
              <a:rPr lang="en-US" sz="1400" b="1" i="1" dirty="0" err="1">
                <a:latin typeface="Arial Unicode MS" charset="0"/>
                <a:ea typeface="ＭＳ Ｐゴシック" charset="0"/>
              </a:rPr>
              <a:t>sclerosing</a:t>
            </a:r>
            <a:r>
              <a:rPr lang="en-US" sz="1400" b="1" i="1" dirty="0">
                <a:latin typeface="Arial Unicode MS" charset="0"/>
                <a:ea typeface="ＭＳ Ｐゴシック" charset="0"/>
              </a:rPr>
              <a:t> cholangitis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b="1" dirty="0">
                <a:latin typeface="Arial Unicode MS" charset="0"/>
                <a:ea typeface="ＭＳ Ｐゴシック" charset="0"/>
              </a:rPr>
              <a:t>VBDS:</a:t>
            </a:r>
            <a:r>
              <a:rPr lang="en-US" sz="1400" b="1" i="1" dirty="0">
                <a:latin typeface="Arial Unicode MS" charset="0"/>
                <a:ea typeface="ＭＳ Ｐゴシック" charset="0"/>
              </a:rPr>
              <a:t> vanishing bile duct syndrome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b="1" i="1" dirty="0">
                <a:latin typeface="Arial Unicode MS" charset="0"/>
                <a:ea typeface="ＭＳ Ｐゴシック" charset="0"/>
              </a:rPr>
              <a:t>Cystic fibrosis</a:t>
            </a:r>
          </a:p>
        </p:txBody>
      </p:sp>
    </p:spTree>
    <p:extLst>
      <p:ext uri="{BB962C8B-B14F-4D97-AF65-F5344CB8AC3E}">
        <p14:creationId xmlns:p14="http://schemas.microsoft.com/office/powerpoint/2010/main" val="297492394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ChangeArrowheads="1"/>
          </p:cNvSpPr>
          <p:nvPr/>
        </p:nvSpPr>
        <p:spPr bwMode="auto">
          <a:xfrm rot="-1740000">
            <a:off x="4476750" y="3289300"/>
            <a:ext cx="249238" cy="125730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4115" name="Rectangle 3"/>
          <p:cNvSpPr>
            <a:spLocks noChangeArrowheads="1"/>
          </p:cNvSpPr>
          <p:nvPr/>
        </p:nvSpPr>
        <p:spPr bwMode="auto">
          <a:xfrm>
            <a:off x="3808413" y="1979613"/>
            <a:ext cx="385762" cy="165100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50000">
                <a:schemeClr val="bg1"/>
              </a:gs>
              <a:gs pos="100000">
                <a:srgbClr val="0066FF"/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05475" name="Line 4"/>
          <p:cNvSpPr>
            <a:spLocks noChangeShapeType="1"/>
          </p:cNvSpPr>
          <p:nvPr/>
        </p:nvSpPr>
        <p:spPr bwMode="auto">
          <a:xfrm>
            <a:off x="4818063" y="3332163"/>
            <a:ext cx="268287" cy="185737"/>
          </a:xfrm>
          <a:prstGeom prst="line">
            <a:avLst/>
          </a:prstGeom>
          <a:noFill/>
          <a:ln w="25400">
            <a:solidFill>
              <a:srgbClr val="51DC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76" name="Line 5"/>
          <p:cNvSpPr>
            <a:spLocks noChangeShapeType="1"/>
          </p:cNvSpPr>
          <p:nvPr/>
        </p:nvSpPr>
        <p:spPr bwMode="auto">
          <a:xfrm flipH="1">
            <a:off x="5086350" y="3209925"/>
            <a:ext cx="177800" cy="298450"/>
          </a:xfrm>
          <a:prstGeom prst="line">
            <a:avLst/>
          </a:prstGeom>
          <a:noFill/>
          <a:ln w="25400">
            <a:solidFill>
              <a:srgbClr val="51DC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77" name="Line 6"/>
          <p:cNvSpPr>
            <a:spLocks noChangeShapeType="1"/>
          </p:cNvSpPr>
          <p:nvPr/>
        </p:nvSpPr>
        <p:spPr bwMode="auto">
          <a:xfrm>
            <a:off x="5094288" y="3525838"/>
            <a:ext cx="225425" cy="374650"/>
          </a:xfrm>
          <a:prstGeom prst="line">
            <a:avLst/>
          </a:prstGeom>
          <a:noFill/>
          <a:ln w="25400">
            <a:solidFill>
              <a:srgbClr val="51DC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78" name="Oval 7"/>
          <p:cNvSpPr>
            <a:spLocks noChangeArrowheads="1"/>
          </p:cNvSpPr>
          <p:nvPr/>
        </p:nvSpPr>
        <p:spPr bwMode="auto">
          <a:xfrm rot="-1680000">
            <a:off x="4748213" y="3503613"/>
            <a:ext cx="407987" cy="377825"/>
          </a:xfrm>
          <a:prstGeom prst="ellips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79" name="Freeform 8"/>
          <p:cNvSpPr>
            <a:spLocks/>
          </p:cNvSpPr>
          <p:nvPr/>
        </p:nvSpPr>
        <p:spPr bwMode="auto">
          <a:xfrm>
            <a:off x="3232150" y="2108200"/>
            <a:ext cx="3148013" cy="1717675"/>
          </a:xfrm>
          <a:custGeom>
            <a:avLst/>
            <a:gdLst>
              <a:gd name="T0" fmla="*/ 2147483647 w 2231"/>
              <a:gd name="T1" fmla="*/ 2147483647 h 1082"/>
              <a:gd name="T2" fmla="*/ 2147483647 w 2231"/>
              <a:gd name="T3" fmla="*/ 2147483647 h 1082"/>
              <a:gd name="T4" fmla="*/ 2147483647 w 2231"/>
              <a:gd name="T5" fmla="*/ 2147483647 h 1082"/>
              <a:gd name="T6" fmla="*/ 2147483647 w 2231"/>
              <a:gd name="T7" fmla="*/ 2147483647 h 1082"/>
              <a:gd name="T8" fmla="*/ 2147483647 w 2231"/>
              <a:gd name="T9" fmla="*/ 0 h 1082"/>
              <a:gd name="T10" fmla="*/ 2147483647 w 2231"/>
              <a:gd name="T11" fmla="*/ 0 h 1082"/>
              <a:gd name="T12" fmla="*/ 2147483647 w 2231"/>
              <a:gd name="T13" fmla="*/ 0 h 1082"/>
              <a:gd name="T14" fmla="*/ 2147483647 w 2231"/>
              <a:gd name="T15" fmla="*/ 0 h 1082"/>
              <a:gd name="T16" fmla="*/ 2147483647 w 2231"/>
              <a:gd name="T17" fmla="*/ 0 h 1082"/>
              <a:gd name="T18" fmla="*/ 2147483647 w 2231"/>
              <a:gd name="T19" fmla="*/ 0 h 1082"/>
              <a:gd name="T20" fmla="*/ 2147483647 w 2231"/>
              <a:gd name="T21" fmla="*/ 0 h 1082"/>
              <a:gd name="T22" fmla="*/ 2147483647 w 2231"/>
              <a:gd name="T23" fmla="*/ 2147483647 h 1082"/>
              <a:gd name="T24" fmla="*/ 2147483647 w 2231"/>
              <a:gd name="T25" fmla="*/ 2147483647 h 1082"/>
              <a:gd name="T26" fmla="*/ 2147483647 w 2231"/>
              <a:gd name="T27" fmla="*/ 2147483647 h 1082"/>
              <a:gd name="T28" fmla="*/ 2147483647 w 2231"/>
              <a:gd name="T29" fmla="*/ 2147483647 h 1082"/>
              <a:gd name="T30" fmla="*/ 2147483647 w 2231"/>
              <a:gd name="T31" fmla="*/ 2147483647 h 1082"/>
              <a:gd name="T32" fmla="*/ 2147483647 w 2231"/>
              <a:gd name="T33" fmla="*/ 2147483647 h 1082"/>
              <a:gd name="T34" fmla="*/ 2147483647 w 2231"/>
              <a:gd name="T35" fmla="*/ 2147483647 h 1082"/>
              <a:gd name="T36" fmla="*/ 2147483647 w 2231"/>
              <a:gd name="T37" fmla="*/ 2147483647 h 1082"/>
              <a:gd name="T38" fmla="*/ 2147483647 w 2231"/>
              <a:gd name="T39" fmla="*/ 2147483647 h 1082"/>
              <a:gd name="T40" fmla="*/ 2147483647 w 2231"/>
              <a:gd name="T41" fmla="*/ 2147483647 h 1082"/>
              <a:gd name="T42" fmla="*/ 2147483647 w 2231"/>
              <a:gd name="T43" fmla="*/ 2147483647 h 1082"/>
              <a:gd name="T44" fmla="*/ 2147483647 w 2231"/>
              <a:gd name="T45" fmla="*/ 2147483647 h 1082"/>
              <a:gd name="T46" fmla="*/ 2147483647 w 2231"/>
              <a:gd name="T47" fmla="*/ 2147483647 h 1082"/>
              <a:gd name="T48" fmla="*/ 2147483647 w 2231"/>
              <a:gd name="T49" fmla="*/ 2147483647 h 1082"/>
              <a:gd name="T50" fmla="*/ 2147483647 w 2231"/>
              <a:gd name="T51" fmla="*/ 2147483647 h 1082"/>
              <a:gd name="T52" fmla="*/ 2147483647 w 2231"/>
              <a:gd name="T53" fmla="*/ 2147483647 h 1082"/>
              <a:gd name="T54" fmla="*/ 2147483647 w 2231"/>
              <a:gd name="T55" fmla="*/ 2147483647 h 1082"/>
              <a:gd name="T56" fmla="*/ 2147483647 w 2231"/>
              <a:gd name="T57" fmla="*/ 2147483647 h 1082"/>
              <a:gd name="T58" fmla="*/ 2147483647 w 2231"/>
              <a:gd name="T59" fmla="*/ 2147483647 h 1082"/>
              <a:gd name="T60" fmla="*/ 2147483647 w 2231"/>
              <a:gd name="T61" fmla="*/ 2147483647 h 1082"/>
              <a:gd name="T62" fmla="*/ 2147483647 w 2231"/>
              <a:gd name="T63" fmla="*/ 2147483647 h 1082"/>
              <a:gd name="T64" fmla="*/ 2147483647 w 2231"/>
              <a:gd name="T65" fmla="*/ 2147483647 h 1082"/>
              <a:gd name="T66" fmla="*/ 0 w 2231"/>
              <a:gd name="T67" fmla="*/ 2147483647 h 1082"/>
              <a:gd name="T68" fmla="*/ 0 w 2231"/>
              <a:gd name="T69" fmla="*/ 2147483647 h 1082"/>
              <a:gd name="T70" fmla="*/ 0 w 2231"/>
              <a:gd name="T71" fmla="*/ 2147483647 h 1082"/>
              <a:gd name="T72" fmla="*/ 2147483647 w 2231"/>
              <a:gd name="T73" fmla="*/ 2147483647 h 1082"/>
              <a:gd name="T74" fmla="*/ 2147483647 w 2231"/>
              <a:gd name="T75" fmla="*/ 2147483647 h 1082"/>
              <a:gd name="T76" fmla="*/ 2147483647 w 2231"/>
              <a:gd name="T77" fmla="*/ 2147483647 h 1082"/>
              <a:gd name="T78" fmla="*/ 2147483647 w 2231"/>
              <a:gd name="T79" fmla="*/ 2147483647 h 1082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2231"/>
              <a:gd name="T121" fmla="*/ 0 h 1082"/>
              <a:gd name="T122" fmla="*/ 2231 w 2231"/>
              <a:gd name="T123" fmla="*/ 1082 h 1082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2231" h="1082">
                <a:moveTo>
                  <a:pt x="97" y="226"/>
                </a:moveTo>
                <a:lnTo>
                  <a:pt x="97" y="192"/>
                </a:lnTo>
                <a:lnTo>
                  <a:pt x="138" y="161"/>
                </a:lnTo>
                <a:lnTo>
                  <a:pt x="176" y="129"/>
                </a:lnTo>
                <a:lnTo>
                  <a:pt x="196" y="96"/>
                </a:lnTo>
                <a:lnTo>
                  <a:pt x="314" y="33"/>
                </a:lnTo>
                <a:lnTo>
                  <a:pt x="352" y="17"/>
                </a:lnTo>
                <a:lnTo>
                  <a:pt x="411" y="17"/>
                </a:lnTo>
                <a:lnTo>
                  <a:pt x="449" y="0"/>
                </a:lnTo>
                <a:lnTo>
                  <a:pt x="508" y="0"/>
                </a:lnTo>
                <a:lnTo>
                  <a:pt x="567" y="0"/>
                </a:lnTo>
                <a:lnTo>
                  <a:pt x="607" y="0"/>
                </a:lnTo>
                <a:lnTo>
                  <a:pt x="666" y="0"/>
                </a:lnTo>
                <a:lnTo>
                  <a:pt x="743" y="0"/>
                </a:lnTo>
                <a:lnTo>
                  <a:pt x="822" y="0"/>
                </a:lnTo>
                <a:lnTo>
                  <a:pt x="860" y="0"/>
                </a:lnTo>
                <a:lnTo>
                  <a:pt x="919" y="0"/>
                </a:lnTo>
                <a:lnTo>
                  <a:pt x="959" y="0"/>
                </a:lnTo>
                <a:lnTo>
                  <a:pt x="1018" y="0"/>
                </a:lnTo>
                <a:lnTo>
                  <a:pt x="1076" y="0"/>
                </a:lnTo>
                <a:lnTo>
                  <a:pt x="1115" y="0"/>
                </a:lnTo>
                <a:lnTo>
                  <a:pt x="1154" y="0"/>
                </a:lnTo>
                <a:lnTo>
                  <a:pt x="1194" y="17"/>
                </a:lnTo>
                <a:lnTo>
                  <a:pt x="1232" y="17"/>
                </a:lnTo>
                <a:lnTo>
                  <a:pt x="1291" y="17"/>
                </a:lnTo>
                <a:lnTo>
                  <a:pt x="1388" y="33"/>
                </a:lnTo>
                <a:lnTo>
                  <a:pt x="1429" y="48"/>
                </a:lnTo>
                <a:lnTo>
                  <a:pt x="1467" y="48"/>
                </a:lnTo>
                <a:lnTo>
                  <a:pt x="1506" y="48"/>
                </a:lnTo>
                <a:lnTo>
                  <a:pt x="1546" y="48"/>
                </a:lnTo>
                <a:lnTo>
                  <a:pt x="1584" y="65"/>
                </a:lnTo>
                <a:lnTo>
                  <a:pt x="1623" y="65"/>
                </a:lnTo>
                <a:lnTo>
                  <a:pt x="1663" y="81"/>
                </a:lnTo>
                <a:lnTo>
                  <a:pt x="1702" y="96"/>
                </a:lnTo>
                <a:lnTo>
                  <a:pt x="1740" y="96"/>
                </a:lnTo>
                <a:lnTo>
                  <a:pt x="1781" y="113"/>
                </a:lnTo>
                <a:lnTo>
                  <a:pt x="1839" y="129"/>
                </a:lnTo>
                <a:lnTo>
                  <a:pt x="1878" y="129"/>
                </a:lnTo>
                <a:lnTo>
                  <a:pt x="2091" y="107"/>
                </a:lnTo>
                <a:lnTo>
                  <a:pt x="2230" y="170"/>
                </a:lnTo>
                <a:lnTo>
                  <a:pt x="2034" y="433"/>
                </a:lnTo>
                <a:lnTo>
                  <a:pt x="1995" y="450"/>
                </a:lnTo>
                <a:lnTo>
                  <a:pt x="1957" y="450"/>
                </a:lnTo>
                <a:lnTo>
                  <a:pt x="1916" y="481"/>
                </a:lnTo>
                <a:lnTo>
                  <a:pt x="1878" y="498"/>
                </a:lnTo>
                <a:lnTo>
                  <a:pt x="1839" y="514"/>
                </a:lnTo>
                <a:lnTo>
                  <a:pt x="1799" y="514"/>
                </a:lnTo>
                <a:lnTo>
                  <a:pt x="1761" y="529"/>
                </a:lnTo>
                <a:lnTo>
                  <a:pt x="1722" y="529"/>
                </a:lnTo>
                <a:lnTo>
                  <a:pt x="1682" y="546"/>
                </a:lnTo>
                <a:lnTo>
                  <a:pt x="1643" y="546"/>
                </a:lnTo>
                <a:lnTo>
                  <a:pt x="1605" y="577"/>
                </a:lnTo>
                <a:lnTo>
                  <a:pt x="1564" y="577"/>
                </a:lnTo>
                <a:lnTo>
                  <a:pt x="1546" y="610"/>
                </a:lnTo>
                <a:lnTo>
                  <a:pt x="1370" y="722"/>
                </a:lnTo>
                <a:lnTo>
                  <a:pt x="1330" y="738"/>
                </a:lnTo>
                <a:lnTo>
                  <a:pt x="1291" y="755"/>
                </a:lnTo>
                <a:lnTo>
                  <a:pt x="1115" y="786"/>
                </a:lnTo>
                <a:lnTo>
                  <a:pt x="977" y="803"/>
                </a:lnTo>
                <a:lnTo>
                  <a:pt x="919" y="818"/>
                </a:lnTo>
                <a:lnTo>
                  <a:pt x="860" y="834"/>
                </a:lnTo>
                <a:lnTo>
                  <a:pt x="866" y="913"/>
                </a:lnTo>
                <a:lnTo>
                  <a:pt x="756" y="1045"/>
                </a:lnTo>
                <a:lnTo>
                  <a:pt x="565" y="1057"/>
                </a:lnTo>
                <a:lnTo>
                  <a:pt x="433" y="1081"/>
                </a:lnTo>
                <a:lnTo>
                  <a:pt x="264" y="1021"/>
                </a:lnTo>
                <a:lnTo>
                  <a:pt x="20" y="738"/>
                </a:lnTo>
                <a:lnTo>
                  <a:pt x="0" y="690"/>
                </a:lnTo>
                <a:lnTo>
                  <a:pt x="0" y="659"/>
                </a:lnTo>
                <a:lnTo>
                  <a:pt x="0" y="610"/>
                </a:lnTo>
                <a:lnTo>
                  <a:pt x="0" y="562"/>
                </a:lnTo>
                <a:lnTo>
                  <a:pt x="0" y="514"/>
                </a:lnTo>
                <a:lnTo>
                  <a:pt x="0" y="481"/>
                </a:lnTo>
                <a:lnTo>
                  <a:pt x="20" y="418"/>
                </a:lnTo>
                <a:lnTo>
                  <a:pt x="20" y="370"/>
                </a:lnTo>
                <a:lnTo>
                  <a:pt x="39" y="322"/>
                </a:lnTo>
                <a:lnTo>
                  <a:pt x="39" y="289"/>
                </a:lnTo>
                <a:lnTo>
                  <a:pt x="59" y="257"/>
                </a:lnTo>
                <a:lnTo>
                  <a:pt x="59" y="226"/>
                </a:lnTo>
                <a:lnTo>
                  <a:pt x="97" y="226"/>
                </a:lnTo>
              </a:path>
            </a:pathLst>
          </a:custGeom>
          <a:solidFill>
            <a:srgbClr val="BC37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80" name="Arc 9"/>
          <p:cNvSpPr>
            <a:spLocks/>
          </p:cNvSpPr>
          <p:nvPr/>
        </p:nvSpPr>
        <p:spPr bwMode="auto">
          <a:xfrm>
            <a:off x="4935538" y="4751388"/>
            <a:ext cx="2336800" cy="13589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rgbClr val="E5405D"/>
          </a:soli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481" name="Arc 10"/>
          <p:cNvSpPr>
            <a:spLocks/>
          </p:cNvSpPr>
          <p:nvPr/>
        </p:nvSpPr>
        <p:spPr bwMode="auto">
          <a:xfrm>
            <a:off x="4922838" y="4748213"/>
            <a:ext cx="1952625" cy="99853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482" name="Arc 11"/>
          <p:cNvSpPr>
            <a:spLocks/>
          </p:cNvSpPr>
          <p:nvPr/>
        </p:nvSpPr>
        <p:spPr bwMode="auto">
          <a:xfrm>
            <a:off x="4953000" y="4765675"/>
            <a:ext cx="666750" cy="820738"/>
          </a:xfrm>
          <a:custGeom>
            <a:avLst/>
            <a:gdLst>
              <a:gd name="T0" fmla="*/ 2147483647 w 21600"/>
              <a:gd name="T1" fmla="*/ 2147483647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</a:path>
              <a:path w="21600" h="21600" stroke="0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  <a:lnTo>
                  <a:pt x="21600" y="0"/>
                </a:lnTo>
                <a:lnTo>
                  <a:pt x="21600" y="21599"/>
                </a:lnTo>
                <a:close/>
              </a:path>
            </a:pathLst>
          </a:custGeom>
          <a:noFill/>
          <a:ln w="25400" cap="rnd">
            <a:solidFill>
              <a:srgbClr val="00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3" name="Arc 12"/>
          <p:cNvSpPr>
            <a:spLocks/>
          </p:cNvSpPr>
          <p:nvPr/>
        </p:nvSpPr>
        <p:spPr bwMode="auto">
          <a:xfrm>
            <a:off x="5580063" y="3983038"/>
            <a:ext cx="1343025" cy="5794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lnTo>
                  <a:pt x="0" y="-1"/>
                </a:lnTo>
                <a:close/>
              </a:path>
            </a:pathLst>
          </a:custGeom>
          <a:noFill/>
          <a:ln w="25400" cap="rnd">
            <a:solidFill>
              <a:srgbClr val="51D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4" name="Text Box 13"/>
          <p:cNvSpPr txBox="1">
            <a:spLocks noChangeArrowheads="1"/>
          </p:cNvSpPr>
          <p:nvPr/>
        </p:nvSpPr>
        <p:spPr bwMode="auto">
          <a:xfrm>
            <a:off x="6237288" y="5775325"/>
            <a:ext cx="1555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>
                <a:solidFill>
                  <a:schemeClr val="tx2"/>
                </a:solidFill>
              </a:rPr>
              <a:t>Small bowel</a:t>
            </a:r>
          </a:p>
        </p:txBody>
      </p:sp>
      <p:sp>
        <p:nvSpPr>
          <p:cNvPr id="105485" name="Oval 14"/>
          <p:cNvSpPr>
            <a:spLocks noChangeArrowheads="1"/>
          </p:cNvSpPr>
          <p:nvPr/>
        </p:nvSpPr>
        <p:spPr bwMode="auto">
          <a:xfrm>
            <a:off x="5226050" y="4244975"/>
            <a:ext cx="1039813" cy="952500"/>
          </a:xfrm>
          <a:prstGeom prst="ellipse">
            <a:avLst/>
          </a:prstGeom>
          <a:noFill/>
          <a:ln w="12700">
            <a:solidFill>
              <a:srgbClr val="51DC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7" tIns="44450" rIns="90487" bIns="44450" anchor="ctr"/>
          <a:lstStyle/>
          <a:p>
            <a:pPr algn="ctr"/>
            <a:r>
              <a:rPr lang="en-US" sz="2400"/>
              <a:t>8-10x</a:t>
            </a:r>
          </a:p>
          <a:p>
            <a:pPr algn="ctr"/>
            <a:r>
              <a:rPr lang="en-US" sz="2400"/>
              <a:t>qd</a:t>
            </a:r>
          </a:p>
        </p:txBody>
      </p:sp>
      <p:sp>
        <p:nvSpPr>
          <p:cNvPr id="105486" name="Line 15"/>
          <p:cNvSpPr>
            <a:spLocks noChangeShapeType="1"/>
          </p:cNvSpPr>
          <p:nvPr/>
        </p:nvSpPr>
        <p:spPr bwMode="auto">
          <a:xfrm>
            <a:off x="5870575" y="4262438"/>
            <a:ext cx="184150" cy="73025"/>
          </a:xfrm>
          <a:prstGeom prst="line">
            <a:avLst/>
          </a:prstGeom>
          <a:noFill/>
          <a:ln w="12700">
            <a:solidFill>
              <a:srgbClr val="51D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7" name="Line 16"/>
          <p:cNvSpPr>
            <a:spLocks noChangeShapeType="1"/>
          </p:cNvSpPr>
          <p:nvPr/>
        </p:nvSpPr>
        <p:spPr bwMode="auto">
          <a:xfrm>
            <a:off x="5430838" y="5105400"/>
            <a:ext cx="185737" cy="73025"/>
          </a:xfrm>
          <a:prstGeom prst="line">
            <a:avLst/>
          </a:prstGeom>
          <a:noFill/>
          <a:ln w="12700">
            <a:solidFill>
              <a:srgbClr val="51DC00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76" name="Rectangle 17"/>
          <p:cNvSpPr>
            <a:spLocks noGrp="1" noChangeArrowheads="1"/>
          </p:cNvSpPr>
          <p:nvPr>
            <p:ph type="title"/>
          </p:nvPr>
        </p:nvSpPr>
        <p:spPr>
          <a:xfrm>
            <a:off x="254000" y="190500"/>
            <a:ext cx="8636000" cy="685800"/>
          </a:xfrm>
          <a:solidFill>
            <a:schemeClr val="bg2">
              <a:lumMod val="60000"/>
              <a:lumOff val="40000"/>
            </a:schemeClr>
          </a:solidFill>
        </p:spPr>
        <p:txBody>
          <a:bodyPr lIns="90487" tIns="44450" rIns="90487" bIns="44450">
            <a:normAutofit fontScale="90000"/>
          </a:bodyPr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enterohepatic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circulation of bile acids</a:t>
            </a:r>
          </a:p>
        </p:txBody>
      </p:sp>
      <p:sp>
        <p:nvSpPr>
          <p:cNvPr id="105489" name="Freeform 18"/>
          <p:cNvSpPr>
            <a:spLocks/>
          </p:cNvSpPr>
          <p:nvPr/>
        </p:nvSpPr>
        <p:spPr bwMode="auto">
          <a:xfrm>
            <a:off x="5286375" y="5637213"/>
            <a:ext cx="550863" cy="87312"/>
          </a:xfrm>
          <a:custGeom>
            <a:avLst/>
            <a:gdLst>
              <a:gd name="T0" fmla="*/ 0 w 347"/>
              <a:gd name="T1" fmla="*/ 2147483647 h 55"/>
              <a:gd name="T2" fmla="*/ 2147483647 w 347"/>
              <a:gd name="T3" fmla="*/ 2147483647 h 55"/>
              <a:gd name="T4" fmla="*/ 2147483647 w 347"/>
              <a:gd name="T5" fmla="*/ 0 h 55"/>
              <a:gd name="T6" fmla="*/ 0 60000 65536"/>
              <a:gd name="T7" fmla="*/ 0 60000 65536"/>
              <a:gd name="T8" fmla="*/ 0 60000 65536"/>
              <a:gd name="T9" fmla="*/ 0 w 347"/>
              <a:gd name="T10" fmla="*/ 0 h 55"/>
              <a:gd name="T11" fmla="*/ 347 w 347"/>
              <a:gd name="T12" fmla="*/ 55 h 5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7" h="55">
                <a:moveTo>
                  <a:pt x="0" y="55"/>
                </a:moveTo>
                <a:lnTo>
                  <a:pt x="181" y="39"/>
                </a:lnTo>
                <a:lnTo>
                  <a:pt x="347" y="0"/>
                </a:lnTo>
              </a:path>
            </a:pathLst>
          </a:custGeom>
          <a:noFill/>
          <a:ln w="5715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4779963" y="2593975"/>
            <a:ext cx="479425" cy="346075"/>
            <a:chOff x="1899" y="1362"/>
            <a:chExt cx="302" cy="218"/>
          </a:xfrm>
        </p:grpSpPr>
        <p:sp>
          <p:nvSpPr>
            <p:cNvPr id="105492" name="Freeform 20"/>
            <p:cNvSpPr>
              <a:spLocks/>
            </p:cNvSpPr>
            <p:nvPr/>
          </p:nvSpPr>
          <p:spPr bwMode="auto">
            <a:xfrm>
              <a:off x="1899" y="1494"/>
              <a:ext cx="75" cy="86"/>
            </a:xfrm>
            <a:custGeom>
              <a:avLst/>
              <a:gdLst>
                <a:gd name="T0" fmla="*/ 0 w 378"/>
                <a:gd name="T1" fmla="*/ 0 h 490"/>
                <a:gd name="T2" fmla="*/ 0 w 378"/>
                <a:gd name="T3" fmla="*/ 0 h 490"/>
                <a:gd name="T4" fmla="*/ 0 w 378"/>
                <a:gd name="T5" fmla="*/ 0 h 490"/>
                <a:gd name="T6" fmla="*/ 0 w 378"/>
                <a:gd name="T7" fmla="*/ 0 h 490"/>
                <a:gd name="T8" fmla="*/ 0 w 378"/>
                <a:gd name="T9" fmla="*/ 0 h 490"/>
                <a:gd name="T10" fmla="*/ 0 w 378"/>
                <a:gd name="T11" fmla="*/ 0 h 490"/>
                <a:gd name="T12" fmla="*/ 0 w 378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8"/>
                <a:gd name="T22" fmla="*/ 0 h 490"/>
                <a:gd name="T23" fmla="*/ 378 w 378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8" h="490">
                  <a:moveTo>
                    <a:pt x="188" y="0"/>
                  </a:moveTo>
                  <a:lnTo>
                    <a:pt x="378" y="124"/>
                  </a:lnTo>
                  <a:lnTo>
                    <a:pt x="378" y="369"/>
                  </a:lnTo>
                  <a:lnTo>
                    <a:pt x="188" y="490"/>
                  </a:lnTo>
                  <a:lnTo>
                    <a:pt x="0" y="369"/>
                  </a:lnTo>
                  <a:lnTo>
                    <a:pt x="0" y="124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493" name="Freeform 21"/>
            <p:cNvSpPr>
              <a:spLocks/>
            </p:cNvSpPr>
            <p:nvPr/>
          </p:nvSpPr>
          <p:spPr bwMode="auto">
            <a:xfrm>
              <a:off x="2011" y="1429"/>
              <a:ext cx="75" cy="87"/>
            </a:xfrm>
            <a:custGeom>
              <a:avLst/>
              <a:gdLst>
                <a:gd name="T0" fmla="*/ 0 w 380"/>
                <a:gd name="T1" fmla="*/ 0 h 490"/>
                <a:gd name="T2" fmla="*/ 0 w 380"/>
                <a:gd name="T3" fmla="*/ 0 h 490"/>
                <a:gd name="T4" fmla="*/ 0 w 380"/>
                <a:gd name="T5" fmla="*/ 0 h 490"/>
                <a:gd name="T6" fmla="*/ 0 w 380"/>
                <a:gd name="T7" fmla="*/ 0 h 490"/>
                <a:gd name="T8" fmla="*/ 0 w 380"/>
                <a:gd name="T9" fmla="*/ 0 h 490"/>
                <a:gd name="T10" fmla="*/ 0 w 380"/>
                <a:gd name="T11" fmla="*/ 0 h 490"/>
                <a:gd name="T12" fmla="*/ 0 w 380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0"/>
                <a:gd name="T22" fmla="*/ 0 h 490"/>
                <a:gd name="T23" fmla="*/ 380 w 380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0" h="490">
                  <a:moveTo>
                    <a:pt x="190" y="0"/>
                  </a:moveTo>
                  <a:lnTo>
                    <a:pt x="380" y="122"/>
                  </a:lnTo>
                  <a:lnTo>
                    <a:pt x="380" y="366"/>
                  </a:lnTo>
                  <a:lnTo>
                    <a:pt x="190" y="490"/>
                  </a:lnTo>
                  <a:lnTo>
                    <a:pt x="0" y="366"/>
                  </a:lnTo>
                  <a:lnTo>
                    <a:pt x="0" y="122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494" name="Freeform 22"/>
            <p:cNvSpPr>
              <a:spLocks/>
            </p:cNvSpPr>
            <p:nvPr/>
          </p:nvSpPr>
          <p:spPr bwMode="auto">
            <a:xfrm>
              <a:off x="1974" y="1494"/>
              <a:ext cx="75" cy="86"/>
            </a:xfrm>
            <a:custGeom>
              <a:avLst/>
              <a:gdLst>
                <a:gd name="T0" fmla="*/ 0 w 377"/>
                <a:gd name="T1" fmla="*/ 0 h 490"/>
                <a:gd name="T2" fmla="*/ 0 w 377"/>
                <a:gd name="T3" fmla="*/ 0 h 490"/>
                <a:gd name="T4" fmla="*/ 0 w 377"/>
                <a:gd name="T5" fmla="*/ 0 h 490"/>
                <a:gd name="T6" fmla="*/ 0 w 377"/>
                <a:gd name="T7" fmla="*/ 0 h 490"/>
                <a:gd name="T8" fmla="*/ 0 w 377"/>
                <a:gd name="T9" fmla="*/ 0 h 490"/>
                <a:gd name="T10" fmla="*/ 0 w 377"/>
                <a:gd name="T11" fmla="*/ 0 h 490"/>
                <a:gd name="T12" fmla="*/ 0 w 377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7"/>
                <a:gd name="T22" fmla="*/ 0 h 490"/>
                <a:gd name="T23" fmla="*/ 377 w 377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7" h="490">
                  <a:moveTo>
                    <a:pt x="188" y="0"/>
                  </a:moveTo>
                  <a:lnTo>
                    <a:pt x="377" y="122"/>
                  </a:lnTo>
                  <a:lnTo>
                    <a:pt x="377" y="367"/>
                  </a:lnTo>
                  <a:lnTo>
                    <a:pt x="188" y="490"/>
                  </a:lnTo>
                  <a:lnTo>
                    <a:pt x="0" y="367"/>
                  </a:lnTo>
                  <a:lnTo>
                    <a:pt x="0" y="122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495" name="Freeform 23"/>
            <p:cNvSpPr>
              <a:spLocks/>
            </p:cNvSpPr>
            <p:nvPr/>
          </p:nvSpPr>
          <p:spPr bwMode="auto">
            <a:xfrm>
              <a:off x="2085" y="1428"/>
              <a:ext cx="76" cy="67"/>
            </a:xfrm>
            <a:custGeom>
              <a:avLst/>
              <a:gdLst>
                <a:gd name="T0" fmla="*/ 0 w 379"/>
                <a:gd name="T1" fmla="*/ 0 h 374"/>
                <a:gd name="T2" fmla="*/ 0 w 379"/>
                <a:gd name="T3" fmla="*/ 0 h 374"/>
                <a:gd name="T4" fmla="*/ 0 w 379"/>
                <a:gd name="T5" fmla="*/ 0 h 374"/>
                <a:gd name="T6" fmla="*/ 0 w 379"/>
                <a:gd name="T7" fmla="*/ 0 h 374"/>
                <a:gd name="T8" fmla="*/ 0 w 379"/>
                <a:gd name="T9" fmla="*/ 0 h 374"/>
                <a:gd name="T10" fmla="*/ 0 w 379"/>
                <a:gd name="T11" fmla="*/ 0 h 3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9"/>
                <a:gd name="T19" fmla="*/ 0 h 374"/>
                <a:gd name="T20" fmla="*/ 379 w 379"/>
                <a:gd name="T21" fmla="*/ 374 h 3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9" h="374">
                  <a:moveTo>
                    <a:pt x="190" y="0"/>
                  </a:moveTo>
                  <a:lnTo>
                    <a:pt x="379" y="124"/>
                  </a:lnTo>
                  <a:lnTo>
                    <a:pt x="379" y="372"/>
                  </a:lnTo>
                  <a:lnTo>
                    <a:pt x="0" y="374"/>
                  </a:lnTo>
                  <a:lnTo>
                    <a:pt x="0" y="12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496" name="Line 24"/>
            <p:cNvSpPr>
              <a:spLocks noChangeShapeType="1"/>
            </p:cNvSpPr>
            <p:nvPr/>
          </p:nvSpPr>
          <p:spPr bwMode="auto">
            <a:xfrm flipV="1">
              <a:off x="1974" y="1491"/>
              <a:ext cx="0" cy="2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97" name="Line 25"/>
            <p:cNvSpPr>
              <a:spLocks noChangeShapeType="1"/>
            </p:cNvSpPr>
            <p:nvPr/>
          </p:nvSpPr>
          <p:spPr bwMode="auto">
            <a:xfrm flipV="1">
              <a:off x="2085" y="1426"/>
              <a:ext cx="1" cy="2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98" name="Line 26"/>
            <p:cNvSpPr>
              <a:spLocks noChangeShapeType="1"/>
            </p:cNvSpPr>
            <p:nvPr/>
          </p:nvSpPr>
          <p:spPr bwMode="auto">
            <a:xfrm>
              <a:off x="2123" y="1384"/>
              <a:ext cx="0" cy="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99" name="Line 27"/>
            <p:cNvSpPr>
              <a:spLocks noChangeShapeType="1"/>
            </p:cNvSpPr>
            <p:nvPr/>
          </p:nvSpPr>
          <p:spPr bwMode="auto">
            <a:xfrm flipH="1">
              <a:off x="2123" y="1362"/>
              <a:ext cx="39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00" name="Line 28"/>
            <p:cNvSpPr>
              <a:spLocks noChangeShapeType="1"/>
            </p:cNvSpPr>
            <p:nvPr/>
          </p:nvSpPr>
          <p:spPr bwMode="auto">
            <a:xfrm>
              <a:off x="2201" y="1384"/>
              <a:ext cx="0" cy="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01" name="Line 29"/>
            <p:cNvSpPr>
              <a:spLocks noChangeShapeType="1"/>
            </p:cNvSpPr>
            <p:nvPr/>
          </p:nvSpPr>
          <p:spPr bwMode="auto">
            <a:xfrm flipH="1" flipV="1">
              <a:off x="2162" y="1362"/>
              <a:ext cx="39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02" name="Line 30"/>
            <p:cNvSpPr>
              <a:spLocks noChangeShapeType="1"/>
            </p:cNvSpPr>
            <p:nvPr/>
          </p:nvSpPr>
          <p:spPr bwMode="auto">
            <a:xfrm>
              <a:off x="2085" y="1362"/>
              <a:ext cx="38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03" name="Rectangle 31"/>
            <p:cNvSpPr>
              <a:spLocks noChangeArrowheads="1"/>
            </p:cNvSpPr>
            <p:nvPr/>
          </p:nvSpPr>
          <p:spPr bwMode="auto">
            <a:xfrm>
              <a:off x="2049" y="1426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504" name="Rectangle 32"/>
            <p:cNvSpPr>
              <a:spLocks noChangeArrowheads="1"/>
            </p:cNvSpPr>
            <p:nvPr/>
          </p:nvSpPr>
          <p:spPr bwMode="auto">
            <a:xfrm>
              <a:off x="2049" y="1419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505" name="Rectangle 33"/>
            <p:cNvSpPr>
              <a:spLocks noChangeArrowheads="1"/>
            </p:cNvSpPr>
            <p:nvPr/>
          </p:nvSpPr>
          <p:spPr bwMode="auto">
            <a:xfrm>
              <a:off x="2049" y="1412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506" name="Rectangle 34"/>
            <p:cNvSpPr>
              <a:spLocks noChangeArrowheads="1"/>
            </p:cNvSpPr>
            <p:nvPr/>
          </p:nvSpPr>
          <p:spPr bwMode="auto">
            <a:xfrm>
              <a:off x="2049" y="1406"/>
              <a:ext cx="1" cy="3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4147" name="Text Box 35"/>
          <p:cNvSpPr txBox="1">
            <a:spLocks noChangeArrowheads="1"/>
          </p:cNvSpPr>
          <p:nvPr/>
        </p:nvSpPr>
        <p:spPr bwMode="auto">
          <a:xfrm>
            <a:off x="3313113" y="2657475"/>
            <a:ext cx="15557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b="1"/>
              <a:t>Cholesterol </a:t>
            </a:r>
            <a:r>
              <a:rPr lang="en-US" sz="1200" b="1">
                <a:sym typeface="Wingdings" charset="0"/>
              </a:rPr>
              <a:t> </a:t>
            </a:r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16498467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474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2963E-6 C 0.00452 0.00788 0.0092 0.01598 0.00972 0.03126 C 0.01024 0.04653 0.00608 0.07686 0.00295 0.09144 C -0.00017 0.10602 -0.00451 0.11251 -0.00885 0.11899 " pathEditMode="relative" ptsTypes="aaaA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repeatCount="indefinite" accel="50000" decel="50000" fill="remove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77 0.12847 C -0.00139 0.1213 0.00798 0.11435 0.01771 0.1206 C 0.02743 0.12685 0.02673 0.15463 0.04809 0.16644 C 0.06944 0.17824 0.11944 0.18033 0.14618 0.19121 C 0.17292 0.20209 0.19583 0.21065 0.20885 0.23172 C 0.22187 0.25278 0.23941 0.28287 0.22465 0.3169 C 0.20989 0.35093 0.15382 0.42338 0.12066 0.43565 C 0.0875 0.44792 0.05139 0.43079 0.02552 0.39005 C -0.00035 0.34931 -0.01233 0.24259 -0.0342 0.19121 C -0.05608 0.13982 -0.09479 0.10926 -0.1059 0.08148 C -0.11702 0.05371 -0.11111 0.03264 -0.10087 0.02408 C -0.09063 0.01551 -0.05347 0.0294 -0.0441 0.03056 " pathEditMode="relative" ptsTypes="aaaaaaaaaaaA">
                                      <p:cBhvr>
                                        <p:cTn id="1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4147" grpId="0"/>
      <p:bldP spid="47414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5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Bile Acid Synthesis</a:t>
            </a:r>
          </a:p>
        </p:txBody>
      </p:sp>
      <p:sp>
        <p:nvSpPr>
          <p:cNvPr id="45059" name="Rectangle 24"/>
          <p:cNvSpPr>
            <a:spLocks noGrp="1" noChangeArrowheads="1"/>
          </p:cNvSpPr>
          <p:nvPr>
            <p:ph type="body" sz="half" idx="3"/>
          </p:nvPr>
        </p:nvSpPr>
        <p:spPr>
          <a:xfrm>
            <a:off x="685800" y="4343400"/>
            <a:ext cx="7772400" cy="1981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Bile Acids (BA</a:t>
            </a:r>
            <a:r>
              <a:rPr lang="ja-JP" altLang="en-US" sz="14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s) are made in the liver from the cytochrome P450 oxidation of cholesterol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BA</a:t>
            </a:r>
            <a:r>
              <a:rPr lang="ja-JP" altLang="en-US" sz="14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s emulsify dietary fats, eliminate cholesterol, </a:t>
            </a:r>
            <a:r>
              <a:rPr lang="en-US" sz="1400" dirty="0" err="1">
                <a:latin typeface="Arial" charset="0"/>
                <a:ea typeface="ＭＳ Ｐゴシック" charset="0"/>
                <a:cs typeface="ＭＳ Ｐゴシック" charset="0"/>
              </a:rPr>
              <a:t>osmotically</a:t>
            </a: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 drive flow of bile to eliminate </a:t>
            </a:r>
            <a:r>
              <a:rPr lang="en-US" sz="1400" dirty="0" err="1">
                <a:latin typeface="Arial" charset="0"/>
                <a:ea typeface="ＭＳ Ｐゴシック" charset="0"/>
                <a:cs typeface="ＭＳ Ｐゴシック" charset="0"/>
              </a:rPr>
              <a:t>catabolites</a:t>
            </a: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 from liver, aid in reduction of intestinal and biliary bacteria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Bile acid refers to protonated (-COOH) form and bile salt to the ionized (-COO) form 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Major BA</a:t>
            </a:r>
            <a:r>
              <a:rPr lang="ja-JP" altLang="en-US" sz="14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s are </a:t>
            </a:r>
            <a:r>
              <a:rPr lang="en-US" sz="1400" dirty="0" err="1">
                <a:latin typeface="Arial" charset="0"/>
                <a:ea typeface="ＭＳ Ｐゴシック" charset="0"/>
                <a:cs typeface="ＭＳ Ｐゴシック" charset="0"/>
              </a:rPr>
              <a:t>cholic</a:t>
            </a: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 acid and </a:t>
            </a:r>
            <a:r>
              <a:rPr lang="en-US" sz="1400" dirty="0" err="1">
                <a:latin typeface="Arial" charset="0"/>
                <a:ea typeface="ＭＳ Ｐゴシック" charset="0"/>
                <a:cs typeface="ＭＳ Ｐゴシック" charset="0"/>
              </a:rPr>
              <a:t>chenodeoxycholic</a:t>
            </a: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 acid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BA</a:t>
            </a:r>
            <a:r>
              <a:rPr lang="ja-JP" altLang="en-US" sz="14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s conjugated w/ glycine or </a:t>
            </a:r>
            <a:r>
              <a:rPr lang="en-US" sz="1400" dirty="0" err="1">
                <a:latin typeface="Arial" charset="0"/>
                <a:ea typeface="ＭＳ Ｐゴシック" charset="0"/>
                <a:cs typeface="ＭＳ Ｐゴシック" charset="0"/>
              </a:rPr>
              <a:t>taurine</a:t>
            </a: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, or w/ sulfate or </a:t>
            </a:r>
            <a:r>
              <a:rPr lang="en-US" sz="1400" dirty="0" err="1">
                <a:latin typeface="Arial" charset="0"/>
                <a:ea typeface="ＭＳ Ｐゴシック" charset="0"/>
                <a:cs typeface="ＭＳ Ｐゴシック" charset="0"/>
              </a:rPr>
              <a:t>glucuronide</a:t>
            </a: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 and stored in gallbladder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 err="1">
                <a:latin typeface="Arial" charset="0"/>
                <a:ea typeface="ＭＳ Ｐゴシック" charset="0"/>
                <a:cs typeface="ＭＳ Ｐゴシック" charset="0"/>
              </a:rPr>
              <a:t>Taurocholic</a:t>
            </a: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 acid and </a:t>
            </a:r>
            <a:r>
              <a:rPr lang="en-US" sz="1400" dirty="0" err="1">
                <a:latin typeface="Arial" charset="0"/>
                <a:ea typeface="ＭＳ Ｐゴシック" charset="0"/>
                <a:cs typeface="ＭＳ Ｐゴシック" charset="0"/>
              </a:rPr>
              <a:t>glycholic</a:t>
            </a: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 acid represent ~ 80% of all bile salts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Conjugation increases water solubility, preventing passive </a:t>
            </a:r>
            <a:r>
              <a:rPr lang="en-US" sz="1400" dirty="0" err="1">
                <a:latin typeface="Arial" charset="0"/>
                <a:ea typeface="ＭＳ Ｐゴシック" charset="0"/>
                <a:cs typeface="ＭＳ Ｐゴシック" charset="0"/>
              </a:rPr>
              <a:t>reabsorbption</a:t>
            </a: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 in the intestine</a:t>
            </a:r>
          </a:p>
          <a:p>
            <a:pPr eaLnBrk="1" hangingPunct="1">
              <a:lnSpc>
                <a:spcPct val="80000"/>
              </a:lnSpc>
            </a:pP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~90% excreted BA</a:t>
            </a:r>
            <a:r>
              <a:rPr lang="ja-JP" altLang="en-US" sz="14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s reabsorbed in ileum and recycled </a:t>
            </a:r>
            <a:r>
              <a:rPr lang="en-US" sz="1400" i="1" dirty="0">
                <a:latin typeface="Arial" charset="0"/>
                <a:ea typeface="ＭＳ Ｐゴシック" charset="0"/>
                <a:cs typeface="ＭＳ Ｐゴシック" charset="0"/>
              </a:rPr>
              <a:t>via active </a:t>
            </a:r>
            <a:r>
              <a:rPr lang="en-US" sz="1400" dirty="0" err="1">
                <a:latin typeface="Arial" charset="0"/>
                <a:ea typeface="ＭＳ Ｐゴシック" charset="0"/>
                <a:cs typeface="ＭＳ Ｐゴシック" charset="0"/>
              </a:rPr>
              <a:t>enterohepatic</a:t>
            </a:r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 circulation</a:t>
            </a:r>
          </a:p>
          <a:p>
            <a:pPr eaLnBrk="1" hangingPunct="1">
              <a:lnSpc>
                <a:spcPct val="8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5060" name="Picture 27" descr="bileacidsynthesi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295400"/>
            <a:ext cx="4419600" cy="2971800"/>
          </a:xfrm>
          <a:noFill/>
        </p:spPr>
      </p:pic>
      <p:pic>
        <p:nvPicPr>
          <p:cNvPr id="45061" name="Picture 28" descr="Structures of conjugated cholic acid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1905000"/>
            <a:ext cx="4648200" cy="1600200"/>
          </a:xfrm>
          <a:noFill/>
        </p:spPr>
      </p:pic>
    </p:spTree>
    <p:extLst>
      <p:ext uri="{BB962C8B-B14F-4D97-AF65-F5344CB8AC3E}">
        <p14:creationId xmlns:p14="http://schemas.microsoft.com/office/powerpoint/2010/main" val="1735402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Terminal Branch of the Biliary Tree</a:t>
            </a:r>
            <a:r>
              <a:rPr lang="en-US" sz="40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pic>
        <p:nvPicPr>
          <p:cNvPr id="43011" name="Picture 1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2286000"/>
            <a:ext cx="4114800" cy="2667000"/>
          </a:xfrm>
        </p:spPr>
      </p:pic>
      <p:pic>
        <p:nvPicPr>
          <p:cNvPr id="43012" name="Picture 17" descr="bile product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1828800"/>
            <a:ext cx="4495800" cy="3657600"/>
          </a:xfrm>
          <a:noFill/>
        </p:spPr>
      </p:pic>
    </p:spTree>
    <p:extLst>
      <p:ext uri="{BB962C8B-B14F-4D97-AF65-F5344CB8AC3E}">
        <p14:creationId xmlns:p14="http://schemas.microsoft.com/office/powerpoint/2010/main" val="919439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Extrahepatic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Biliary Tree</a:t>
            </a:r>
          </a:p>
        </p:txBody>
      </p:sp>
      <p:pic>
        <p:nvPicPr>
          <p:cNvPr id="36867" name="Picture 5" descr="extrahepatic biliary t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676400"/>
            <a:ext cx="325755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0096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Biliary Drainage</a:t>
            </a:r>
          </a:p>
        </p:txBody>
      </p:sp>
      <p:sp>
        <p:nvSpPr>
          <p:cNvPr id="100355" name="Text Box 4"/>
          <p:cNvSpPr txBox="1">
            <a:spLocks noChangeArrowheads="1"/>
          </p:cNvSpPr>
          <p:nvPr/>
        </p:nvSpPr>
        <p:spPr bwMode="auto">
          <a:xfrm>
            <a:off x="7723188" y="6292850"/>
            <a:ext cx="1143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CC3300"/>
                </a:solidFill>
              </a:rPr>
              <a:t>Fig 45-4</a:t>
            </a:r>
          </a:p>
        </p:txBody>
      </p:sp>
      <p:pic>
        <p:nvPicPr>
          <p:cNvPr id="100356" name="Picture 5" descr="45_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1" t="6985" r="2211" b="11052"/>
          <a:stretch>
            <a:fillRect/>
          </a:stretch>
        </p:blipFill>
        <p:spPr bwMode="auto">
          <a:xfrm>
            <a:off x="603250" y="1401763"/>
            <a:ext cx="7915275" cy="484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658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final_lab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2" t="8356" r="2834" b="16064"/>
          <a:stretch>
            <a:fillRect/>
          </a:stretch>
        </p:blipFill>
        <p:spPr>
          <a:xfrm>
            <a:off x="-22225" y="393700"/>
            <a:ext cx="9166225" cy="6070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97664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4" descr="45_0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4" t="764" r="12221" b="4225"/>
          <a:stretch>
            <a:fillRect/>
          </a:stretch>
        </p:blipFill>
        <p:spPr bwMode="auto">
          <a:xfrm>
            <a:off x="-23812" y="0"/>
            <a:ext cx="774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3" name="Text Box 5"/>
          <p:cNvSpPr txBox="1">
            <a:spLocks noChangeArrowheads="1"/>
          </p:cNvSpPr>
          <p:nvPr/>
        </p:nvSpPr>
        <p:spPr bwMode="auto">
          <a:xfrm>
            <a:off x="7723188" y="6292850"/>
            <a:ext cx="1284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CC3300"/>
                </a:solidFill>
              </a:rPr>
              <a:t>Fig 45-13</a:t>
            </a:r>
          </a:p>
        </p:txBody>
      </p:sp>
    </p:spTree>
    <p:extLst>
      <p:ext uri="{BB962C8B-B14F-4D97-AF65-F5344CB8AC3E}">
        <p14:creationId xmlns:p14="http://schemas.microsoft.com/office/powerpoint/2010/main" val="514318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Summary of Liver Anatomy</a:t>
            </a:r>
          </a:p>
        </p:txBody>
      </p:sp>
      <p:sp>
        <p:nvSpPr>
          <p:cNvPr id="8601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74050" cy="4919663"/>
          </a:xfrm>
        </p:spPr>
        <p:txBody>
          <a:bodyPr/>
          <a:lstStyle/>
          <a:p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Hepatocytes are secretory epithelial cells</a:t>
            </a:r>
          </a:p>
          <a:p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Hepatocytes separate the blood space (sinusoids) from the bile space (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canaliculi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)</a:t>
            </a:r>
          </a:p>
          <a:p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Liver contains hepatocytes, 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Kupffer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, stellate cells</a:t>
            </a:r>
          </a:p>
          <a:p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Liver has a dual blood supply, but a single venous drainage system </a:t>
            </a:r>
          </a:p>
          <a:p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Arrangement of hepatocytes can be considered as classic lobule, portal lobule, or 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acinar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unit</a:t>
            </a:r>
          </a:p>
          <a:p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Bile drains from 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canaliculi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to larger bile ducts</a:t>
            </a:r>
          </a:p>
          <a:p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Gallbladder stores bile for controlled release</a:t>
            </a:r>
          </a:p>
        </p:txBody>
      </p:sp>
    </p:spTree>
    <p:extLst>
      <p:ext uri="{BB962C8B-B14F-4D97-AF65-F5344CB8AC3E}">
        <p14:creationId xmlns:p14="http://schemas.microsoft.com/office/powerpoint/2010/main" val="219860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AutoShape 2"/>
          <p:cNvSpPr>
            <a:spLocks noChangeArrowheads="1"/>
          </p:cNvSpPr>
          <p:nvPr/>
        </p:nvSpPr>
        <p:spPr bwMode="auto">
          <a:xfrm rot="10806649" flipH="1">
            <a:off x="2438400" y="2286000"/>
            <a:ext cx="2878138" cy="2286000"/>
          </a:xfrm>
          <a:prstGeom prst="rtTriangle">
            <a:avLst/>
          </a:prstGeom>
          <a:solidFill>
            <a:srgbClr val="8A1344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rot="10800000" wrap="none" anchor="ctr"/>
          <a:lstStyle/>
          <a:p>
            <a:pPr algn="ctr">
              <a:defRPr/>
            </a:pPr>
            <a:endParaRPr lang="en-US" sz="2400">
              <a:latin typeface="Times" charset="0"/>
              <a:ea typeface="+mn-ea"/>
              <a:cs typeface="+mn-cs"/>
            </a:endParaRPr>
          </a:p>
        </p:txBody>
      </p:sp>
      <p:sp>
        <p:nvSpPr>
          <p:cNvPr id="97283" name="Arc 3"/>
          <p:cNvSpPr>
            <a:spLocks/>
          </p:cNvSpPr>
          <p:nvPr/>
        </p:nvSpPr>
        <p:spPr bwMode="auto">
          <a:xfrm>
            <a:off x="3587750" y="3649663"/>
            <a:ext cx="879475" cy="2220912"/>
          </a:xfrm>
          <a:custGeom>
            <a:avLst/>
            <a:gdLst>
              <a:gd name="G0" fmla="+- 0 0 0"/>
              <a:gd name="G1" fmla="+- 21559 0 0"/>
              <a:gd name="G2" fmla="+- 21600 0 0"/>
              <a:gd name="T0" fmla="*/ 1323 w 21600"/>
              <a:gd name="T1" fmla="*/ 0 h 30703"/>
              <a:gd name="T2" fmla="*/ 19568 w 21600"/>
              <a:gd name="T3" fmla="*/ 30703 h 30703"/>
              <a:gd name="T4" fmla="*/ 0 w 21600"/>
              <a:gd name="T5" fmla="*/ 21559 h 30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0703" fill="none" extrusionOk="0">
                <a:moveTo>
                  <a:pt x="1323" y="-1"/>
                </a:moveTo>
                <a:cubicBezTo>
                  <a:pt x="12717" y="698"/>
                  <a:pt x="21600" y="10143"/>
                  <a:pt x="21600" y="21559"/>
                </a:cubicBezTo>
                <a:cubicBezTo>
                  <a:pt x="21600" y="24719"/>
                  <a:pt x="20906" y="27840"/>
                  <a:pt x="19568" y="30703"/>
                </a:cubicBezTo>
              </a:path>
              <a:path w="21600" h="30703" stroke="0" extrusionOk="0">
                <a:moveTo>
                  <a:pt x="1323" y="-1"/>
                </a:moveTo>
                <a:cubicBezTo>
                  <a:pt x="12717" y="698"/>
                  <a:pt x="21600" y="10143"/>
                  <a:pt x="21600" y="21559"/>
                </a:cubicBezTo>
                <a:cubicBezTo>
                  <a:pt x="21600" y="24719"/>
                  <a:pt x="20906" y="27840"/>
                  <a:pt x="19568" y="30703"/>
                </a:cubicBezTo>
                <a:lnTo>
                  <a:pt x="0" y="21559"/>
                </a:lnTo>
                <a:close/>
              </a:path>
            </a:pathLst>
          </a:custGeom>
          <a:noFill/>
          <a:ln w="57150" cmpd="sng">
            <a:solidFill>
              <a:srgbClr val="FAFD00"/>
            </a:solidFill>
            <a:round/>
            <a:headEnd/>
            <a:tailEnd type="triangl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97284" name="AutoShape 4"/>
          <p:cNvSpPr>
            <a:spLocks noChangeArrowheads="1"/>
          </p:cNvSpPr>
          <p:nvPr/>
        </p:nvSpPr>
        <p:spPr bwMode="auto">
          <a:xfrm rot="-3591457">
            <a:off x="3293269" y="3623469"/>
            <a:ext cx="457200" cy="677862"/>
          </a:xfrm>
          <a:prstGeom prst="wedgeEllipseCallout">
            <a:avLst>
              <a:gd name="adj1" fmla="val 54662"/>
              <a:gd name="adj2" fmla="val 96903"/>
            </a:avLst>
          </a:prstGeom>
          <a:solidFill>
            <a:srgbClr val="FAFD00"/>
          </a:solidFill>
          <a:ln w="12700">
            <a:solidFill>
              <a:srgbClr val="FAFD00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vert="eaVert" wrap="none" anchor="ctr"/>
          <a:lstStyle/>
          <a:p>
            <a:pPr algn="ctr">
              <a:defRPr/>
            </a:pPr>
            <a:endParaRPr lang="en-US" sz="2400">
              <a:latin typeface="Times" charset="0"/>
              <a:ea typeface="+mn-ea"/>
              <a:cs typeface="+mn-cs"/>
            </a:endParaRPr>
          </a:p>
        </p:txBody>
      </p:sp>
      <p:sp>
        <p:nvSpPr>
          <p:cNvPr id="97285" name="Text Box 5"/>
          <p:cNvSpPr txBox="1">
            <a:spLocks noChangeArrowheads="1"/>
          </p:cNvSpPr>
          <p:nvPr/>
        </p:nvSpPr>
        <p:spPr bwMode="auto">
          <a:xfrm>
            <a:off x="2776538" y="2590800"/>
            <a:ext cx="852487" cy="461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latin typeface="Times" charset="0"/>
                <a:ea typeface="+mn-ea"/>
                <a:cs typeface="+mn-cs"/>
              </a:rPr>
              <a:t>Liver</a:t>
            </a:r>
          </a:p>
        </p:txBody>
      </p:sp>
      <p:sp>
        <p:nvSpPr>
          <p:cNvPr id="97290" name="Line 10"/>
          <p:cNvSpPr>
            <a:spLocks noChangeShapeType="1"/>
          </p:cNvSpPr>
          <p:nvPr/>
        </p:nvSpPr>
        <p:spPr bwMode="auto">
          <a:xfrm flipH="1">
            <a:off x="3878263" y="3152775"/>
            <a:ext cx="1316037" cy="5667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Tahoma" pitchFamily="-112" charset="0"/>
              <a:ea typeface="+mn-ea"/>
              <a:cs typeface="+mn-cs"/>
            </a:endParaRPr>
          </a:p>
        </p:txBody>
      </p:sp>
      <p:sp>
        <p:nvSpPr>
          <p:cNvPr id="97291" name="Line 11"/>
          <p:cNvSpPr>
            <a:spLocks noChangeShapeType="1"/>
          </p:cNvSpPr>
          <p:nvPr/>
        </p:nvSpPr>
        <p:spPr bwMode="auto">
          <a:xfrm flipH="1" flipV="1">
            <a:off x="3605213" y="3990975"/>
            <a:ext cx="1939925" cy="522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Tahoma" pitchFamily="-112" charset="0"/>
              <a:ea typeface="+mn-ea"/>
              <a:cs typeface="+mn-cs"/>
            </a:endParaRPr>
          </a:p>
        </p:txBody>
      </p:sp>
      <p:grpSp>
        <p:nvGrpSpPr>
          <p:cNvPr id="82951" name="Group 12"/>
          <p:cNvGrpSpPr>
            <a:grpSpLocks/>
          </p:cNvGrpSpPr>
          <p:nvPr/>
        </p:nvGrpSpPr>
        <p:grpSpPr bwMode="auto">
          <a:xfrm>
            <a:off x="3589338" y="5867400"/>
            <a:ext cx="1625600" cy="533400"/>
            <a:chOff x="768" y="1536"/>
            <a:chExt cx="1152" cy="336"/>
          </a:xfrm>
        </p:grpSpPr>
        <p:sp>
          <p:nvSpPr>
            <p:cNvPr id="97293" name="AutoShape 13"/>
            <p:cNvSpPr>
              <a:spLocks noChangeArrowheads="1"/>
            </p:cNvSpPr>
            <p:nvPr/>
          </p:nvSpPr>
          <p:spPr bwMode="auto">
            <a:xfrm rot="5400000">
              <a:off x="744" y="1560"/>
              <a:ext cx="336" cy="288"/>
            </a:xfrm>
            <a:prstGeom prst="bracketPair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+mn-ea"/>
                <a:cs typeface="+mn-cs"/>
              </a:endParaRPr>
            </a:p>
          </p:txBody>
        </p:sp>
        <p:sp>
          <p:nvSpPr>
            <p:cNvPr id="97294" name="AutoShape 14"/>
            <p:cNvSpPr>
              <a:spLocks noChangeArrowheads="1"/>
            </p:cNvSpPr>
            <p:nvPr/>
          </p:nvSpPr>
          <p:spPr bwMode="auto">
            <a:xfrm rot="5400000">
              <a:off x="1032" y="1560"/>
              <a:ext cx="336" cy="288"/>
            </a:xfrm>
            <a:prstGeom prst="bracketPair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+mn-ea"/>
                <a:cs typeface="+mn-cs"/>
              </a:endParaRPr>
            </a:p>
          </p:txBody>
        </p:sp>
        <p:sp>
          <p:nvSpPr>
            <p:cNvPr id="97295" name="AutoShape 15"/>
            <p:cNvSpPr>
              <a:spLocks noChangeArrowheads="1"/>
            </p:cNvSpPr>
            <p:nvPr/>
          </p:nvSpPr>
          <p:spPr bwMode="auto">
            <a:xfrm rot="5400000">
              <a:off x="1608" y="1560"/>
              <a:ext cx="336" cy="288"/>
            </a:xfrm>
            <a:prstGeom prst="bracketPair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+mn-ea"/>
                <a:cs typeface="+mn-cs"/>
              </a:endParaRPr>
            </a:p>
          </p:txBody>
        </p:sp>
        <p:sp>
          <p:nvSpPr>
            <p:cNvPr id="97296" name="AutoShape 16"/>
            <p:cNvSpPr>
              <a:spLocks noChangeArrowheads="1"/>
            </p:cNvSpPr>
            <p:nvPr/>
          </p:nvSpPr>
          <p:spPr bwMode="auto">
            <a:xfrm rot="5400000">
              <a:off x="1320" y="1560"/>
              <a:ext cx="336" cy="288"/>
            </a:xfrm>
            <a:prstGeom prst="bracketPair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+mn-ea"/>
                <a:cs typeface="+mn-cs"/>
              </a:endParaRPr>
            </a:p>
          </p:txBody>
        </p:sp>
      </p:grpSp>
      <p:sp>
        <p:nvSpPr>
          <p:cNvPr id="82952" name="Rectangle 9"/>
          <p:cNvSpPr>
            <a:spLocks noGrp="1" noChangeArrowheads="1"/>
          </p:cNvSpPr>
          <p:nvPr>
            <p:ph type="title"/>
          </p:nvPr>
        </p:nvSpPr>
        <p:spPr>
          <a:xfrm>
            <a:off x="434975" y="228600"/>
            <a:ext cx="8262938" cy="113188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Bile Composition Varies</a:t>
            </a:r>
            <a:br>
              <a:rPr lang="en-US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Along the Biliary Tree </a:t>
            </a:r>
          </a:p>
        </p:txBody>
      </p:sp>
      <p:sp>
        <p:nvSpPr>
          <p:cNvPr id="82953" name="TextBox 2"/>
          <p:cNvSpPr txBox="1">
            <a:spLocks noChangeArrowheads="1"/>
          </p:cNvSpPr>
          <p:nvPr/>
        </p:nvSpPr>
        <p:spPr bwMode="auto">
          <a:xfrm>
            <a:off x="5465763" y="1882775"/>
            <a:ext cx="19812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CANALICULAR</a:t>
            </a:r>
          </a:p>
        </p:txBody>
      </p:sp>
      <p:sp>
        <p:nvSpPr>
          <p:cNvPr id="82954" name="TextBox 3"/>
          <p:cNvSpPr txBox="1">
            <a:spLocks noChangeArrowheads="1"/>
          </p:cNvSpPr>
          <p:nvPr/>
        </p:nvSpPr>
        <p:spPr bwMode="auto">
          <a:xfrm>
            <a:off x="5249863" y="2665413"/>
            <a:ext cx="2579687" cy="1014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HEPATIC</a:t>
            </a:r>
          </a:p>
          <a:p>
            <a:r>
              <a:rPr lang="en-US"/>
              <a:t>Canalicular Bile plus</a:t>
            </a:r>
          </a:p>
          <a:p>
            <a:r>
              <a:rPr lang="en-US"/>
              <a:t>Ductular Modification</a:t>
            </a:r>
          </a:p>
        </p:txBody>
      </p:sp>
      <p:sp>
        <p:nvSpPr>
          <p:cNvPr id="82955" name="TextBox 4"/>
          <p:cNvSpPr txBox="1">
            <a:spLocks noChangeArrowheads="1"/>
          </p:cNvSpPr>
          <p:nvPr/>
        </p:nvSpPr>
        <p:spPr bwMode="auto">
          <a:xfrm>
            <a:off x="5567363" y="4014788"/>
            <a:ext cx="2606675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GALLBLADDER</a:t>
            </a:r>
          </a:p>
          <a:p>
            <a:r>
              <a:rPr lang="en-US"/>
              <a:t>Concentrated and </a:t>
            </a:r>
          </a:p>
          <a:p>
            <a:r>
              <a:rPr lang="en-US"/>
              <a:t>Acidified Hepatic Bile</a:t>
            </a:r>
          </a:p>
        </p:txBody>
      </p:sp>
      <p:sp>
        <p:nvSpPr>
          <p:cNvPr id="82956" name="TextBox 5"/>
          <p:cNvSpPr txBox="1">
            <a:spLocks noChangeArrowheads="1"/>
          </p:cNvSpPr>
          <p:nvPr/>
        </p:nvSpPr>
        <p:spPr bwMode="auto">
          <a:xfrm>
            <a:off x="5840413" y="5397500"/>
            <a:ext cx="2921000" cy="1323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DUODENAL</a:t>
            </a:r>
          </a:p>
          <a:p>
            <a:r>
              <a:rPr lang="en-US"/>
              <a:t>Gallbladder Bile plus</a:t>
            </a:r>
          </a:p>
          <a:p>
            <a:r>
              <a:rPr lang="en-US"/>
              <a:t>Gastric, Pancreatic, and</a:t>
            </a:r>
          </a:p>
          <a:p>
            <a:r>
              <a:rPr lang="en-US"/>
              <a:t>Intestinal Juices</a:t>
            </a:r>
          </a:p>
        </p:txBody>
      </p:sp>
      <p:sp>
        <p:nvSpPr>
          <p:cNvPr id="31" name="Line 11"/>
          <p:cNvSpPr>
            <a:spLocks noChangeShapeType="1"/>
          </p:cNvSpPr>
          <p:nvPr/>
        </p:nvSpPr>
        <p:spPr bwMode="auto">
          <a:xfrm flipH="1">
            <a:off x="4456113" y="6105525"/>
            <a:ext cx="1366837" cy="174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Tahoma" pitchFamily="-11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3460055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Bile Flow</a:t>
            </a:r>
          </a:p>
        </p:txBody>
      </p:sp>
      <p:sp>
        <p:nvSpPr>
          <p:cNvPr id="95234" name="Content Placeholder 2"/>
          <p:cNvSpPr>
            <a:spLocks noGrp="1"/>
          </p:cNvSpPr>
          <p:nvPr>
            <p:ph idx="1"/>
          </p:nvPr>
        </p:nvSpPr>
        <p:spPr>
          <a:xfrm>
            <a:off x="434975" y="1487488"/>
            <a:ext cx="8386763" cy="5168900"/>
          </a:xfrm>
        </p:spPr>
        <p:txBody>
          <a:bodyPr/>
          <a:lstStyle/>
          <a:p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choleretic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activity varies from 8 to 30 µL bile flow per µmole of bile acid secreted</a:t>
            </a:r>
          </a:p>
          <a:p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In humans most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canalicular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bile flow is generated by bile acid secretion</a:t>
            </a:r>
          </a:p>
          <a:p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Newly secreted hepatic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canalicular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bile is modified during its transit in the biliary tree –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ductular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epithelial cells (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cholangiocytes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) may add up to 40% volume of bile. </a:t>
            </a:r>
          </a:p>
          <a:p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Ductular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modifications to hepatic bile </a:t>
            </a:r>
          </a:p>
          <a:p>
            <a:pPr lvl="1"/>
            <a:r>
              <a:rPr lang="en-US" sz="2400" dirty="0">
                <a:latin typeface="Arial" charset="0"/>
                <a:ea typeface="ＭＳ Ｐゴシック" charset="0"/>
              </a:rPr>
              <a:t>Absorption of solutes (glucose, amino acids, bile acids)</a:t>
            </a:r>
          </a:p>
          <a:p>
            <a:pPr lvl="1"/>
            <a:r>
              <a:rPr lang="en-US" sz="2400" dirty="0">
                <a:latin typeface="Arial" charset="0"/>
                <a:ea typeface="ＭＳ Ｐゴシック" charset="0"/>
              </a:rPr>
              <a:t>Secretion of solutes (bicarbonate, chloride)</a:t>
            </a:r>
          </a:p>
          <a:p>
            <a:pPr lvl="1"/>
            <a:r>
              <a:rPr lang="en-US" sz="2400" dirty="0">
                <a:latin typeface="Arial" charset="0"/>
                <a:ea typeface="ＭＳ Ｐゴシック" charset="0"/>
              </a:rPr>
              <a:t>Addition of water </a:t>
            </a:r>
            <a:r>
              <a:rPr lang="en-US" sz="2400" dirty="0" err="1">
                <a:latin typeface="Arial" charset="0"/>
                <a:ea typeface="ＭＳ Ｐゴシック" charset="0"/>
              </a:rPr>
              <a:t>paracellularly</a:t>
            </a:r>
            <a:r>
              <a:rPr lang="en-US" sz="2400" dirty="0">
                <a:latin typeface="Arial" charset="0"/>
                <a:ea typeface="ＭＳ Ｐゴシック" charset="0"/>
              </a:rPr>
              <a:t> and through channels (</a:t>
            </a:r>
            <a:r>
              <a:rPr lang="en-US" sz="2400" dirty="0" err="1">
                <a:latin typeface="Arial" charset="0"/>
                <a:ea typeface="ＭＳ Ｐゴシック" charset="0"/>
              </a:rPr>
              <a:t>aquaporins</a:t>
            </a:r>
            <a:r>
              <a:rPr lang="en-US" sz="2400" dirty="0">
                <a:latin typeface="Arial" charset="0"/>
                <a:ea typeface="ＭＳ Ｐゴシック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51025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Bile Formation</a:t>
            </a:r>
          </a:p>
        </p:txBody>
      </p:sp>
      <p:sp>
        <p:nvSpPr>
          <p:cNvPr id="91138" name="Content Placeholder 2"/>
          <p:cNvSpPr>
            <a:spLocks noGrp="1"/>
          </p:cNvSpPr>
          <p:nvPr>
            <p:ph idx="1"/>
          </p:nvPr>
        </p:nvSpPr>
        <p:spPr>
          <a:xfrm>
            <a:off x="339725" y="1600200"/>
            <a:ext cx="8437563" cy="4625975"/>
          </a:xfrm>
        </p:spPr>
        <p:txBody>
          <a:bodyPr/>
          <a:lstStyle/>
          <a:p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Osmotically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active inorganic and organic solutes are secreted into the 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canalicular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lumen – water follows passively</a:t>
            </a:r>
          </a:p>
          <a:p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Flow is described as bile acid dependent (organic ions) and bile acid independent (inorganic ions)</a:t>
            </a:r>
          </a:p>
          <a:p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ATP-dependent carriers actively secrete bile acids</a:t>
            </a:r>
          </a:p>
          <a:p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Water, plasma electrolytes, calcium, glucose, amino acids, bicarbonate, etc. flow into the 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canaliculus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in response to the osmotic gradient</a:t>
            </a:r>
          </a:p>
        </p:txBody>
      </p:sp>
    </p:spTree>
    <p:extLst>
      <p:ext uri="{BB962C8B-B14F-4D97-AF65-F5344CB8AC3E}">
        <p14:creationId xmlns:p14="http://schemas.microsoft.com/office/powerpoint/2010/main" val="4149792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45_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7" t="3094" r="8156" b="9320"/>
          <a:stretch>
            <a:fillRect/>
          </a:stretch>
        </p:blipFill>
        <p:spPr bwMode="auto">
          <a:xfrm>
            <a:off x="1171575" y="1060450"/>
            <a:ext cx="7131050" cy="528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20521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29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66" name="Rectangle 3"/>
          <p:cNvSpPr>
            <a:spLocks noGrp="1" noChangeArrowheads="1"/>
          </p:cNvSpPr>
          <p:nvPr>
            <p:ph type="title"/>
          </p:nvPr>
        </p:nvSpPr>
        <p:spPr>
          <a:xfrm>
            <a:off x="4997450" y="0"/>
            <a:ext cx="4146550" cy="1031875"/>
          </a:xfrm>
          <a:solidFill>
            <a:schemeClr val="bg2">
              <a:lumMod val="60000"/>
              <a:lumOff val="40000"/>
            </a:schemeClr>
          </a:solidFill>
        </p:spPr>
        <p:txBody>
          <a:bodyPr lIns="90487" tIns="44450" rIns="90487" bIns="44450">
            <a:normAutofit fontScale="90000"/>
          </a:bodyPr>
          <a:lstStyle/>
          <a:p>
            <a:pPr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Solute composition of human bile</a:t>
            </a:r>
          </a:p>
        </p:txBody>
      </p:sp>
    </p:spTree>
    <p:extLst>
      <p:ext uri="{BB962C8B-B14F-4D97-AF65-F5344CB8AC3E}">
        <p14:creationId xmlns:p14="http://schemas.microsoft.com/office/powerpoint/2010/main" val="259884021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AutoShape 2"/>
          <p:cNvSpPr>
            <a:spLocks noChangeAspect="1" noChangeArrowheads="1"/>
          </p:cNvSpPr>
          <p:nvPr/>
        </p:nvSpPr>
        <p:spPr bwMode="auto">
          <a:xfrm>
            <a:off x="325438" y="1063625"/>
            <a:ext cx="2227262" cy="5427663"/>
          </a:xfrm>
          <a:prstGeom prst="roundRect">
            <a:avLst>
              <a:gd name="adj" fmla="val 8875"/>
            </a:avLst>
          </a:prstGeom>
          <a:solidFill>
            <a:srgbClr val="663300"/>
          </a:solidFill>
          <a:ln w="57150">
            <a:solidFill>
              <a:srgbClr val="996633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139267" name="Oval 3"/>
          <p:cNvSpPr>
            <a:spLocks noChangeAspect="1" noChangeArrowheads="1"/>
          </p:cNvSpPr>
          <p:nvPr/>
        </p:nvSpPr>
        <p:spPr bwMode="auto">
          <a:xfrm>
            <a:off x="1357313" y="1928813"/>
            <a:ext cx="2370137" cy="3698875"/>
          </a:xfrm>
          <a:prstGeom prst="ellipse">
            <a:avLst/>
          </a:prstGeom>
          <a:solidFill>
            <a:schemeClr val="tx1"/>
          </a:solidFill>
          <a:ln w="57150">
            <a:solidFill>
              <a:srgbClr val="9966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268" name="Rectangle 4"/>
          <p:cNvSpPr>
            <a:spLocks noChangeAspect="1" noChangeArrowheads="1"/>
          </p:cNvSpPr>
          <p:nvPr/>
        </p:nvSpPr>
        <p:spPr bwMode="auto">
          <a:xfrm>
            <a:off x="2581275" y="1828800"/>
            <a:ext cx="1208088" cy="39624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39269" name="Rectangle 5"/>
          <p:cNvSpPr>
            <a:spLocks noChangeAspect="1" noChangeArrowheads="1"/>
          </p:cNvSpPr>
          <p:nvPr/>
        </p:nvSpPr>
        <p:spPr bwMode="auto">
          <a:xfrm>
            <a:off x="952500" y="5432425"/>
            <a:ext cx="788988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/>
          <a:p>
            <a:pPr algn="ctr"/>
            <a:r>
              <a:rPr lang="en-US" sz="1600" b="1">
                <a:solidFill>
                  <a:srgbClr val="00FFFF"/>
                </a:solidFill>
              </a:rPr>
              <a:t>MRP2</a:t>
            </a:r>
          </a:p>
        </p:txBody>
      </p:sp>
      <p:sp>
        <p:nvSpPr>
          <p:cNvPr id="139270" name="Rectangle 6"/>
          <p:cNvSpPr>
            <a:spLocks noChangeAspect="1" noChangeArrowheads="1"/>
          </p:cNvSpPr>
          <p:nvPr/>
        </p:nvSpPr>
        <p:spPr bwMode="auto">
          <a:xfrm>
            <a:off x="1173163" y="1744663"/>
            <a:ext cx="677862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/>
          <a:p>
            <a:pPr algn="ctr"/>
            <a:r>
              <a:rPr lang="en-US" sz="1600" b="1">
                <a:solidFill>
                  <a:srgbClr val="00FFFF"/>
                </a:solidFill>
              </a:rPr>
              <a:t>FIC1</a:t>
            </a:r>
          </a:p>
        </p:txBody>
      </p:sp>
      <p:sp>
        <p:nvSpPr>
          <p:cNvPr id="139271" name="Rectangle 7"/>
          <p:cNvSpPr>
            <a:spLocks noChangeAspect="1" noChangeArrowheads="1"/>
          </p:cNvSpPr>
          <p:nvPr/>
        </p:nvSpPr>
        <p:spPr bwMode="auto">
          <a:xfrm>
            <a:off x="1149350" y="2355850"/>
            <a:ext cx="434975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1000" b="1"/>
              <a:t>ATP</a:t>
            </a:r>
          </a:p>
        </p:txBody>
      </p:sp>
      <p:sp>
        <p:nvSpPr>
          <p:cNvPr id="139272" name="Rectangle 8"/>
          <p:cNvSpPr>
            <a:spLocks noChangeAspect="1" noChangeArrowheads="1"/>
          </p:cNvSpPr>
          <p:nvPr/>
        </p:nvSpPr>
        <p:spPr bwMode="auto">
          <a:xfrm>
            <a:off x="627063" y="2314575"/>
            <a:ext cx="51911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1600" b="1">
                <a:solidFill>
                  <a:srgbClr val="FF9933"/>
                </a:solidFill>
              </a:rPr>
              <a:t>BA</a:t>
            </a:r>
            <a:r>
              <a:rPr lang="en-US" sz="1600" b="1" baseline="30000">
                <a:solidFill>
                  <a:srgbClr val="FF9933"/>
                </a:solidFill>
              </a:rPr>
              <a:t>-</a:t>
            </a:r>
            <a:endParaRPr lang="en-US" sz="1600" b="1">
              <a:solidFill>
                <a:srgbClr val="FF9933"/>
              </a:solidFill>
            </a:endParaRPr>
          </a:p>
        </p:txBody>
      </p:sp>
      <p:sp>
        <p:nvSpPr>
          <p:cNvPr id="139273" name="Line 9"/>
          <p:cNvSpPr>
            <a:spLocks noChangeAspect="1" noChangeShapeType="1"/>
          </p:cNvSpPr>
          <p:nvPr/>
        </p:nvSpPr>
        <p:spPr bwMode="auto">
          <a:xfrm rot="1800000">
            <a:off x="1220788" y="2806700"/>
            <a:ext cx="825500" cy="158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578" name="Oval 10"/>
          <p:cNvSpPr>
            <a:spLocks noChangeArrowheads="1"/>
          </p:cNvSpPr>
          <p:nvPr/>
        </p:nvSpPr>
        <p:spPr bwMode="auto">
          <a:xfrm>
            <a:off x="1349375" y="2530475"/>
            <a:ext cx="461963" cy="515938"/>
          </a:xfrm>
          <a:prstGeom prst="ellipse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16078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39275" name="Rectangle 11"/>
          <p:cNvSpPr>
            <a:spLocks noChangeAspect="1" noChangeArrowheads="1"/>
          </p:cNvSpPr>
          <p:nvPr/>
        </p:nvSpPr>
        <p:spPr bwMode="auto">
          <a:xfrm>
            <a:off x="1135063" y="4410075"/>
            <a:ext cx="434975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1000" b="1"/>
              <a:t>ATP</a:t>
            </a:r>
          </a:p>
        </p:txBody>
      </p:sp>
      <p:sp>
        <p:nvSpPr>
          <p:cNvPr id="139276" name="Rectangle 12"/>
          <p:cNvSpPr>
            <a:spLocks noChangeAspect="1" noChangeArrowheads="1"/>
          </p:cNvSpPr>
          <p:nvPr/>
        </p:nvSpPr>
        <p:spPr bwMode="auto">
          <a:xfrm>
            <a:off x="863600" y="4918075"/>
            <a:ext cx="4397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1600" b="1">
                <a:solidFill>
                  <a:srgbClr val="FF9933"/>
                </a:solidFill>
              </a:rPr>
              <a:t>PL</a:t>
            </a:r>
          </a:p>
        </p:txBody>
      </p:sp>
      <p:sp>
        <p:nvSpPr>
          <p:cNvPr id="139277" name="Line 13"/>
          <p:cNvSpPr>
            <a:spLocks noChangeAspect="1" noChangeShapeType="1"/>
          </p:cNvSpPr>
          <p:nvPr/>
        </p:nvSpPr>
        <p:spPr bwMode="auto">
          <a:xfrm rot="-1800000">
            <a:off x="1204913" y="4795838"/>
            <a:ext cx="825500" cy="158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582" name="Oval 14"/>
          <p:cNvSpPr>
            <a:spLocks noChangeArrowheads="1"/>
          </p:cNvSpPr>
          <p:nvPr/>
        </p:nvSpPr>
        <p:spPr bwMode="auto">
          <a:xfrm>
            <a:off x="1347788" y="4543425"/>
            <a:ext cx="461962" cy="515938"/>
          </a:xfrm>
          <a:prstGeom prst="ellipse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16078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39279" name="Line 15"/>
          <p:cNvSpPr>
            <a:spLocks noChangeAspect="1" noChangeShapeType="1"/>
          </p:cNvSpPr>
          <p:nvPr/>
        </p:nvSpPr>
        <p:spPr bwMode="auto">
          <a:xfrm>
            <a:off x="931863" y="3781425"/>
            <a:ext cx="89217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584" name="Oval 16"/>
          <p:cNvSpPr>
            <a:spLocks noChangeArrowheads="1"/>
          </p:cNvSpPr>
          <p:nvPr/>
        </p:nvSpPr>
        <p:spPr bwMode="auto">
          <a:xfrm>
            <a:off x="1146175" y="3524250"/>
            <a:ext cx="461963" cy="515938"/>
          </a:xfrm>
          <a:prstGeom prst="ellipse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16078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39281" name="Freeform 17"/>
          <p:cNvSpPr>
            <a:spLocks/>
          </p:cNvSpPr>
          <p:nvPr/>
        </p:nvSpPr>
        <p:spPr bwMode="auto">
          <a:xfrm>
            <a:off x="1268413" y="3516313"/>
            <a:ext cx="234950" cy="523875"/>
          </a:xfrm>
          <a:custGeom>
            <a:avLst/>
            <a:gdLst>
              <a:gd name="T0" fmla="*/ 2147483647 w 148"/>
              <a:gd name="T1" fmla="*/ 0 h 321"/>
              <a:gd name="T2" fmla="*/ 2147483647 w 148"/>
              <a:gd name="T3" fmla="*/ 2147483647 h 321"/>
              <a:gd name="T4" fmla="*/ 2147483647 w 148"/>
              <a:gd name="T5" fmla="*/ 2147483647 h 321"/>
              <a:gd name="T6" fmla="*/ 2147483647 w 148"/>
              <a:gd name="T7" fmla="*/ 2147483647 h 321"/>
              <a:gd name="T8" fmla="*/ 0 60000 65536"/>
              <a:gd name="T9" fmla="*/ 0 60000 65536"/>
              <a:gd name="T10" fmla="*/ 0 60000 65536"/>
              <a:gd name="T11" fmla="*/ 0 60000 65536"/>
              <a:gd name="T12" fmla="*/ 0 w 148"/>
              <a:gd name="T13" fmla="*/ 0 h 321"/>
              <a:gd name="T14" fmla="*/ 148 w 148"/>
              <a:gd name="T15" fmla="*/ 321 h 32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8" h="321">
                <a:moveTo>
                  <a:pt x="63" y="0"/>
                </a:moveTo>
                <a:cubicBezTo>
                  <a:pt x="55" y="20"/>
                  <a:pt x="0" y="90"/>
                  <a:pt x="12" y="120"/>
                </a:cubicBezTo>
                <a:cubicBezTo>
                  <a:pt x="24" y="150"/>
                  <a:pt x="122" y="147"/>
                  <a:pt x="135" y="180"/>
                </a:cubicBezTo>
                <a:cubicBezTo>
                  <a:pt x="148" y="213"/>
                  <a:pt x="99" y="292"/>
                  <a:pt x="90" y="321"/>
                </a:cubicBezTo>
              </a:path>
            </a:pathLst>
          </a:cu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2" name="Rectangle 18"/>
          <p:cNvSpPr>
            <a:spLocks noChangeAspect="1" noChangeArrowheads="1"/>
          </p:cNvSpPr>
          <p:nvPr/>
        </p:nvSpPr>
        <p:spPr bwMode="auto">
          <a:xfrm>
            <a:off x="835025" y="3452813"/>
            <a:ext cx="434975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1000" b="1"/>
              <a:t>ATP</a:t>
            </a:r>
          </a:p>
        </p:txBody>
      </p:sp>
      <p:grpSp>
        <p:nvGrpSpPr>
          <p:cNvPr id="139283" name="Group 19"/>
          <p:cNvGrpSpPr>
            <a:grpSpLocks/>
          </p:cNvGrpSpPr>
          <p:nvPr/>
        </p:nvGrpSpPr>
        <p:grpSpPr bwMode="auto">
          <a:xfrm>
            <a:off x="1570038" y="5164138"/>
            <a:ext cx="965200" cy="792162"/>
            <a:chOff x="4229" y="3335"/>
            <a:chExt cx="608" cy="499"/>
          </a:xfrm>
        </p:grpSpPr>
        <p:sp>
          <p:nvSpPr>
            <p:cNvPr id="139312" name="Rectangle 20"/>
            <p:cNvSpPr>
              <a:spLocks noChangeAspect="1" noChangeArrowheads="1"/>
            </p:cNvSpPr>
            <p:nvPr/>
          </p:nvSpPr>
          <p:spPr bwMode="auto">
            <a:xfrm>
              <a:off x="4229" y="3654"/>
              <a:ext cx="274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r>
                <a:rPr lang="en-US" sz="1000" b="1"/>
                <a:t>ATP</a:t>
              </a:r>
            </a:p>
          </p:txBody>
        </p:sp>
        <p:grpSp>
          <p:nvGrpSpPr>
            <p:cNvPr id="139313" name="Group 21"/>
            <p:cNvGrpSpPr>
              <a:grpSpLocks/>
            </p:cNvGrpSpPr>
            <p:nvPr/>
          </p:nvGrpSpPr>
          <p:grpSpPr bwMode="auto">
            <a:xfrm rot="-900000">
              <a:off x="4460" y="3335"/>
              <a:ext cx="377" cy="499"/>
              <a:chOff x="4397" y="3319"/>
              <a:chExt cx="377" cy="499"/>
            </a:xfrm>
          </p:grpSpPr>
          <p:sp>
            <p:nvSpPr>
              <p:cNvPr id="139314" name="Line 22"/>
              <p:cNvSpPr>
                <a:spLocks noChangeAspect="1" noChangeShapeType="1"/>
              </p:cNvSpPr>
              <p:nvPr/>
            </p:nvSpPr>
            <p:spPr bwMode="auto">
              <a:xfrm flipV="1">
                <a:off x="4397" y="3319"/>
                <a:ext cx="377" cy="499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1591" name="Oval 23"/>
              <p:cNvSpPr>
                <a:spLocks noChangeArrowheads="1"/>
              </p:cNvSpPr>
              <p:nvPr/>
            </p:nvSpPr>
            <p:spPr bwMode="auto">
              <a:xfrm>
                <a:off x="4428" y="3407"/>
                <a:ext cx="290" cy="324"/>
              </a:xfrm>
              <a:prstGeom prst="ellipse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16078"/>
                      <a:invGamma/>
                    </a:schemeClr>
                  </a:gs>
                </a:gsLst>
                <a:path path="rect">
                  <a:fillToRect r="100000" b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ea typeface="+mn-ea"/>
                  <a:cs typeface="+mn-cs"/>
                </a:endParaRPr>
              </a:p>
            </p:txBody>
          </p:sp>
        </p:grpSp>
      </p:grpSp>
      <p:sp>
        <p:nvSpPr>
          <p:cNvPr id="139284" name="Rectangle 24"/>
          <p:cNvSpPr>
            <a:spLocks noChangeAspect="1" noChangeArrowheads="1"/>
          </p:cNvSpPr>
          <p:nvPr/>
        </p:nvSpPr>
        <p:spPr bwMode="auto">
          <a:xfrm>
            <a:off x="1497013" y="1257300"/>
            <a:ext cx="18097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/>
            <a:endParaRPr lang="en-US" sz="1400" b="1"/>
          </a:p>
        </p:txBody>
      </p:sp>
      <p:sp>
        <p:nvSpPr>
          <p:cNvPr id="139285" name="Rectangle 25"/>
          <p:cNvSpPr>
            <a:spLocks noChangeAspect="1" noChangeArrowheads="1"/>
          </p:cNvSpPr>
          <p:nvPr/>
        </p:nvSpPr>
        <p:spPr bwMode="auto">
          <a:xfrm>
            <a:off x="2049463" y="1563688"/>
            <a:ext cx="434975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1000" b="1"/>
              <a:t>ATP</a:t>
            </a:r>
          </a:p>
        </p:txBody>
      </p:sp>
      <p:sp>
        <p:nvSpPr>
          <p:cNvPr id="139286" name="Line 26"/>
          <p:cNvSpPr>
            <a:spLocks noChangeAspect="1" noChangeShapeType="1"/>
          </p:cNvSpPr>
          <p:nvPr/>
        </p:nvSpPr>
        <p:spPr bwMode="auto">
          <a:xfrm>
            <a:off x="1890713" y="1741488"/>
            <a:ext cx="600075" cy="76676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1595" name="Oval 27"/>
          <p:cNvSpPr>
            <a:spLocks noChangeArrowheads="1"/>
          </p:cNvSpPr>
          <p:nvPr/>
        </p:nvSpPr>
        <p:spPr bwMode="auto">
          <a:xfrm rot="900000">
            <a:off x="1924050" y="1787525"/>
            <a:ext cx="463550" cy="515938"/>
          </a:xfrm>
          <a:prstGeom prst="ellipse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16078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39288" name="Text Box 28"/>
          <p:cNvSpPr txBox="1">
            <a:spLocks noChangeArrowheads="1"/>
          </p:cNvSpPr>
          <p:nvPr/>
        </p:nvSpPr>
        <p:spPr bwMode="auto">
          <a:xfrm>
            <a:off x="501650" y="355917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/>
          </a:p>
        </p:txBody>
      </p:sp>
      <p:sp>
        <p:nvSpPr>
          <p:cNvPr id="139289" name="Rectangle 29"/>
          <p:cNvSpPr>
            <a:spLocks noChangeAspect="1" noChangeArrowheads="1"/>
          </p:cNvSpPr>
          <p:nvPr/>
        </p:nvSpPr>
        <p:spPr bwMode="auto">
          <a:xfrm>
            <a:off x="1598613" y="1420813"/>
            <a:ext cx="3048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1600" b="1">
                <a:solidFill>
                  <a:srgbClr val="FF9933"/>
                </a:solidFill>
              </a:rPr>
              <a:t>?</a:t>
            </a:r>
          </a:p>
        </p:txBody>
      </p:sp>
      <p:sp>
        <p:nvSpPr>
          <p:cNvPr id="139290" name="Rectangle 30"/>
          <p:cNvSpPr>
            <a:spLocks noChangeAspect="1" noChangeArrowheads="1"/>
          </p:cNvSpPr>
          <p:nvPr/>
        </p:nvSpPr>
        <p:spPr bwMode="auto">
          <a:xfrm>
            <a:off x="827088" y="6029325"/>
            <a:ext cx="15716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1600" b="1">
                <a:solidFill>
                  <a:srgbClr val="FF9933"/>
                </a:solidFill>
              </a:rPr>
              <a:t>Conj. Bilirubin</a:t>
            </a:r>
          </a:p>
        </p:txBody>
      </p:sp>
      <p:sp>
        <p:nvSpPr>
          <p:cNvPr id="139291" name="Rectangle 31"/>
          <p:cNvSpPr>
            <a:spLocks noGrp="1" noChangeArrowheads="1"/>
          </p:cNvSpPr>
          <p:nvPr>
            <p:ph type="title"/>
          </p:nvPr>
        </p:nvSpPr>
        <p:spPr>
          <a:xfrm>
            <a:off x="246063" y="228600"/>
            <a:ext cx="8651875" cy="5667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err="1">
                <a:solidFill>
                  <a:srgbClr val="6600CC"/>
                </a:solidFill>
                <a:latin typeface="Arial" charset="0"/>
                <a:ea typeface="ＭＳ Ｐゴシック" charset="0"/>
                <a:cs typeface="ＭＳ Ｐゴシック" charset="0"/>
              </a:rPr>
              <a:t>Canalicular</a:t>
            </a:r>
            <a:r>
              <a:rPr lang="en-US" dirty="0">
                <a:solidFill>
                  <a:srgbClr val="6600CC"/>
                </a:solidFill>
                <a:latin typeface="Arial" charset="0"/>
                <a:ea typeface="ＭＳ Ｐゴシック" charset="0"/>
                <a:cs typeface="ＭＳ Ｐゴシック" charset="0"/>
              </a:rPr>
              <a:t> Transporters Determine Biliary Components</a:t>
            </a:r>
          </a:p>
        </p:txBody>
      </p:sp>
      <p:sp>
        <p:nvSpPr>
          <p:cNvPr id="139292" name="Rectangle 32"/>
          <p:cNvSpPr>
            <a:spLocks noChangeAspect="1" noChangeArrowheads="1"/>
          </p:cNvSpPr>
          <p:nvPr/>
        </p:nvSpPr>
        <p:spPr bwMode="auto">
          <a:xfrm>
            <a:off x="468313" y="2819400"/>
            <a:ext cx="798512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/>
          <a:p>
            <a:pPr algn="ctr"/>
            <a:r>
              <a:rPr lang="en-US" sz="1600" b="1">
                <a:solidFill>
                  <a:srgbClr val="00FFFF"/>
                </a:solidFill>
              </a:rPr>
              <a:t>BSEP</a:t>
            </a:r>
          </a:p>
        </p:txBody>
      </p:sp>
      <p:sp>
        <p:nvSpPr>
          <p:cNvPr id="139293" name="Rectangle 33"/>
          <p:cNvSpPr>
            <a:spLocks noChangeAspect="1" noChangeArrowheads="1"/>
          </p:cNvSpPr>
          <p:nvPr/>
        </p:nvSpPr>
        <p:spPr bwMode="auto">
          <a:xfrm>
            <a:off x="263525" y="871538"/>
            <a:ext cx="242888" cy="57134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39294" name="Text Box 34"/>
          <p:cNvSpPr txBox="1">
            <a:spLocks noChangeArrowheads="1"/>
          </p:cNvSpPr>
          <p:nvPr/>
        </p:nvSpPr>
        <p:spPr bwMode="auto">
          <a:xfrm>
            <a:off x="436563" y="3608388"/>
            <a:ext cx="6016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1">
                <a:solidFill>
                  <a:srgbClr val="FF9933"/>
                </a:solidFill>
              </a:rPr>
              <a:t>XOL</a:t>
            </a:r>
          </a:p>
        </p:txBody>
      </p:sp>
      <p:sp>
        <p:nvSpPr>
          <p:cNvPr id="139295" name="Rectangle 35"/>
          <p:cNvSpPr>
            <a:spLocks noChangeAspect="1" noChangeArrowheads="1"/>
          </p:cNvSpPr>
          <p:nvPr/>
        </p:nvSpPr>
        <p:spPr bwMode="auto">
          <a:xfrm>
            <a:off x="80963" y="4029075"/>
            <a:ext cx="1368425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/>
          <a:p>
            <a:pPr algn="ctr"/>
            <a:r>
              <a:rPr lang="en-US" sz="1600" b="1">
                <a:solidFill>
                  <a:srgbClr val="00FFFF"/>
                </a:solidFill>
              </a:rPr>
              <a:t>ABCG5   G8</a:t>
            </a:r>
          </a:p>
        </p:txBody>
      </p:sp>
      <p:sp>
        <p:nvSpPr>
          <p:cNvPr id="139296" name="Freeform 36"/>
          <p:cNvSpPr>
            <a:spLocks noChangeAspect="1"/>
          </p:cNvSpPr>
          <p:nvPr/>
        </p:nvSpPr>
        <p:spPr bwMode="auto">
          <a:xfrm>
            <a:off x="917575" y="4081463"/>
            <a:ext cx="92075" cy="204787"/>
          </a:xfrm>
          <a:custGeom>
            <a:avLst/>
            <a:gdLst>
              <a:gd name="T0" fmla="*/ 2147483647 w 148"/>
              <a:gd name="T1" fmla="*/ 0 h 321"/>
              <a:gd name="T2" fmla="*/ 2147483647 w 148"/>
              <a:gd name="T3" fmla="*/ 2147483647 h 321"/>
              <a:gd name="T4" fmla="*/ 2147483647 w 148"/>
              <a:gd name="T5" fmla="*/ 2147483647 h 321"/>
              <a:gd name="T6" fmla="*/ 2147483647 w 148"/>
              <a:gd name="T7" fmla="*/ 2147483647 h 321"/>
              <a:gd name="T8" fmla="*/ 0 60000 65536"/>
              <a:gd name="T9" fmla="*/ 0 60000 65536"/>
              <a:gd name="T10" fmla="*/ 0 60000 65536"/>
              <a:gd name="T11" fmla="*/ 0 60000 65536"/>
              <a:gd name="T12" fmla="*/ 0 w 148"/>
              <a:gd name="T13" fmla="*/ 0 h 321"/>
              <a:gd name="T14" fmla="*/ 148 w 148"/>
              <a:gd name="T15" fmla="*/ 321 h 32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8" h="321">
                <a:moveTo>
                  <a:pt x="63" y="0"/>
                </a:moveTo>
                <a:cubicBezTo>
                  <a:pt x="55" y="20"/>
                  <a:pt x="0" y="90"/>
                  <a:pt x="12" y="120"/>
                </a:cubicBezTo>
                <a:cubicBezTo>
                  <a:pt x="24" y="150"/>
                  <a:pt x="122" y="147"/>
                  <a:pt x="135" y="180"/>
                </a:cubicBezTo>
                <a:cubicBezTo>
                  <a:pt x="148" y="213"/>
                  <a:pt x="99" y="292"/>
                  <a:pt x="90" y="321"/>
                </a:cubicBezTo>
              </a:path>
            </a:pathLst>
          </a:custGeom>
          <a:noFill/>
          <a:ln w="2857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1987550" y="2225675"/>
            <a:ext cx="2301875" cy="3160713"/>
            <a:chOff x="1252" y="1402"/>
            <a:chExt cx="1450" cy="1991"/>
          </a:xfrm>
        </p:grpSpPr>
        <p:sp>
          <p:nvSpPr>
            <p:cNvPr id="139307" name="Text Box 38"/>
            <p:cNvSpPr txBox="1">
              <a:spLocks noChangeArrowheads="1"/>
            </p:cNvSpPr>
            <p:nvPr/>
          </p:nvSpPr>
          <p:spPr bwMode="auto">
            <a:xfrm>
              <a:off x="1649" y="3181"/>
              <a:ext cx="105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1" i="1">
                  <a:solidFill>
                    <a:srgbClr val="6600CC"/>
                  </a:solidFill>
                </a:rPr>
                <a:t>Dubin-Johnson</a:t>
              </a:r>
            </a:p>
          </p:txBody>
        </p:sp>
        <p:sp>
          <p:nvSpPr>
            <p:cNvPr id="139308" name="Text Box 39"/>
            <p:cNvSpPr txBox="1">
              <a:spLocks noChangeArrowheads="1"/>
            </p:cNvSpPr>
            <p:nvPr/>
          </p:nvSpPr>
          <p:spPr bwMode="auto">
            <a:xfrm>
              <a:off x="1291" y="1846"/>
              <a:ext cx="47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1" i="1">
                  <a:solidFill>
                    <a:srgbClr val="6600CC"/>
                  </a:solidFill>
                </a:rPr>
                <a:t>PFIC2</a:t>
              </a:r>
            </a:p>
          </p:txBody>
        </p:sp>
        <p:sp>
          <p:nvSpPr>
            <p:cNvPr id="139309" name="Text Box 40"/>
            <p:cNvSpPr txBox="1">
              <a:spLocks noChangeArrowheads="1"/>
            </p:cNvSpPr>
            <p:nvPr/>
          </p:nvSpPr>
          <p:spPr bwMode="auto">
            <a:xfrm>
              <a:off x="1371" y="2736"/>
              <a:ext cx="47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1" i="1">
                  <a:solidFill>
                    <a:srgbClr val="6600CC"/>
                  </a:solidFill>
                </a:rPr>
                <a:t>PFIC3</a:t>
              </a:r>
            </a:p>
          </p:txBody>
        </p:sp>
        <p:sp>
          <p:nvSpPr>
            <p:cNvPr id="139310" name="Text Box 41"/>
            <p:cNvSpPr txBox="1">
              <a:spLocks noChangeArrowheads="1"/>
            </p:cNvSpPr>
            <p:nvPr/>
          </p:nvSpPr>
          <p:spPr bwMode="auto">
            <a:xfrm>
              <a:off x="1252" y="2291"/>
              <a:ext cx="9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1" i="1">
                  <a:solidFill>
                    <a:srgbClr val="6600CC"/>
                  </a:solidFill>
                </a:rPr>
                <a:t>Sitosterolemia</a:t>
              </a:r>
            </a:p>
          </p:txBody>
        </p:sp>
        <p:sp>
          <p:nvSpPr>
            <p:cNvPr id="139311" name="Text Box 42"/>
            <p:cNvSpPr txBox="1">
              <a:spLocks noChangeArrowheads="1"/>
            </p:cNvSpPr>
            <p:nvPr/>
          </p:nvSpPr>
          <p:spPr bwMode="auto">
            <a:xfrm>
              <a:off x="1661" y="1402"/>
              <a:ext cx="47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1" i="1">
                  <a:solidFill>
                    <a:srgbClr val="6600CC"/>
                  </a:solidFill>
                </a:rPr>
                <a:t>PFIC1</a:t>
              </a:r>
            </a:p>
          </p:txBody>
        </p:sp>
      </p:grpSp>
      <p:sp>
        <p:nvSpPr>
          <p:cNvPr id="139298" name="Rectangle 43"/>
          <p:cNvSpPr>
            <a:spLocks noChangeArrowheads="1"/>
          </p:cNvSpPr>
          <p:nvPr/>
        </p:nvSpPr>
        <p:spPr bwMode="auto">
          <a:xfrm>
            <a:off x="4837113" y="4467225"/>
            <a:ext cx="1008062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/>
            <a:r>
              <a:rPr lang="en-US" sz="1400" b="1">
                <a:solidFill>
                  <a:srgbClr val="996633"/>
                </a:solidFill>
              </a:rPr>
              <a:t>Bile acids</a:t>
            </a:r>
          </a:p>
          <a:p>
            <a:pPr algn="ctr"/>
            <a:r>
              <a:rPr lang="en-US" sz="1400" b="1">
                <a:solidFill>
                  <a:srgbClr val="996633"/>
                </a:solidFill>
              </a:rPr>
              <a:t>41%</a:t>
            </a:r>
            <a:endParaRPr lang="en-US" sz="1000" b="1">
              <a:solidFill>
                <a:srgbClr val="996633"/>
              </a:solidFill>
            </a:endParaRPr>
          </a:p>
          <a:p>
            <a:pPr algn="ctr"/>
            <a:r>
              <a:rPr lang="en-US" sz="1200" b="1" i="1">
                <a:solidFill>
                  <a:srgbClr val="6600CC"/>
                </a:solidFill>
              </a:rPr>
              <a:t>30 mM</a:t>
            </a:r>
            <a:endParaRPr lang="en-US" sz="1000" b="1">
              <a:solidFill>
                <a:srgbClr val="6600CC"/>
              </a:solidFill>
            </a:endParaRPr>
          </a:p>
        </p:txBody>
      </p:sp>
      <p:sp>
        <p:nvSpPr>
          <p:cNvPr id="139299" name="Rectangle 44"/>
          <p:cNvSpPr>
            <a:spLocks noChangeArrowheads="1"/>
          </p:cNvSpPr>
          <p:nvPr/>
        </p:nvSpPr>
        <p:spPr bwMode="auto">
          <a:xfrm>
            <a:off x="7527925" y="3786188"/>
            <a:ext cx="11858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/>
            <a:r>
              <a:rPr lang="en-US" sz="1400" b="1">
                <a:solidFill>
                  <a:srgbClr val="996633"/>
                </a:solidFill>
              </a:rPr>
              <a:t>Electrolytes</a:t>
            </a:r>
          </a:p>
          <a:p>
            <a:pPr algn="ctr"/>
            <a:r>
              <a:rPr lang="en-US" sz="1400" b="1">
                <a:solidFill>
                  <a:srgbClr val="996633"/>
                </a:solidFill>
              </a:rPr>
              <a:t>31%</a:t>
            </a:r>
          </a:p>
        </p:txBody>
      </p:sp>
      <p:sp>
        <p:nvSpPr>
          <p:cNvPr id="139300" name="Rectangle 45"/>
          <p:cNvSpPr>
            <a:spLocks noChangeArrowheads="1"/>
          </p:cNvSpPr>
          <p:nvPr/>
        </p:nvSpPr>
        <p:spPr bwMode="auto">
          <a:xfrm>
            <a:off x="7224713" y="2836863"/>
            <a:ext cx="89058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/>
            <a:r>
              <a:rPr lang="en-US" sz="1400" b="1">
                <a:solidFill>
                  <a:srgbClr val="996633"/>
                </a:solidFill>
              </a:rPr>
              <a:t>Proteins</a:t>
            </a:r>
          </a:p>
          <a:p>
            <a:pPr algn="ctr"/>
            <a:r>
              <a:rPr lang="en-US" sz="1400" b="1">
                <a:solidFill>
                  <a:srgbClr val="996633"/>
                </a:solidFill>
              </a:rPr>
              <a:t>7%</a:t>
            </a:r>
          </a:p>
        </p:txBody>
      </p:sp>
      <p:sp>
        <p:nvSpPr>
          <p:cNvPr id="139301" name="Rectangle 46"/>
          <p:cNvSpPr>
            <a:spLocks noChangeArrowheads="1"/>
          </p:cNvSpPr>
          <p:nvPr/>
        </p:nvSpPr>
        <p:spPr bwMode="auto">
          <a:xfrm>
            <a:off x="6007100" y="2486025"/>
            <a:ext cx="11557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/>
            <a:r>
              <a:rPr lang="en-US" sz="1200" b="1" i="1">
                <a:solidFill>
                  <a:srgbClr val="6600CC"/>
                </a:solidFill>
              </a:rPr>
              <a:t>3 mM</a:t>
            </a:r>
            <a:endParaRPr lang="en-US" sz="1000" b="1" i="1">
              <a:solidFill>
                <a:srgbClr val="6600CC"/>
              </a:solidFill>
            </a:endParaRPr>
          </a:p>
          <a:p>
            <a:pPr algn="ctr"/>
            <a:r>
              <a:rPr lang="en-US" sz="1400" b="1">
                <a:solidFill>
                  <a:srgbClr val="996633"/>
                </a:solidFill>
              </a:rPr>
              <a:t>Cholesterol</a:t>
            </a:r>
          </a:p>
          <a:p>
            <a:pPr algn="ctr"/>
            <a:r>
              <a:rPr lang="en-US" sz="1400" b="1">
                <a:solidFill>
                  <a:srgbClr val="996633"/>
                </a:solidFill>
              </a:rPr>
              <a:t>3%</a:t>
            </a:r>
          </a:p>
        </p:txBody>
      </p:sp>
      <p:sp>
        <p:nvSpPr>
          <p:cNvPr id="139302" name="Rectangle 47"/>
          <p:cNvSpPr>
            <a:spLocks noChangeArrowheads="1"/>
          </p:cNvSpPr>
          <p:nvPr/>
        </p:nvSpPr>
        <p:spPr bwMode="auto">
          <a:xfrm>
            <a:off x="4756150" y="2597150"/>
            <a:ext cx="1400175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/>
            <a:r>
              <a:rPr lang="en-US" sz="1200" b="1" i="1">
                <a:solidFill>
                  <a:srgbClr val="6600CC"/>
                </a:solidFill>
              </a:rPr>
              <a:t>7 mM</a:t>
            </a:r>
            <a:endParaRPr lang="en-US" sz="1000" b="1" i="1">
              <a:solidFill>
                <a:srgbClr val="6600CC"/>
              </a:solidFill>
            </a:endParaRPr>
          </a:p>
          <a:p>
            <a:pPr algn="ctr"/>
            <a:r>
              <a:rPr lang="en-US" sz="1400" b="1">
                <a:solidFill>
                  <a:srgbClr val="996633"/>
                </a:solidFill>
              </a:rPr>
              <a:t>Phospholipids</a:t>
            </a:r>
          </a:p>
          <a:p>
            <a:pPr algn="ctr"/>
            <a:r>
              <a:rPr lang="en-US" sz="1400" b="1">
                <a:solidFill>
                  <a:srgbClr val="996633"/>
                </a:solidFill>
              </a:rPr>
              <a:t>17%</a:t>
            </a:r>
          </a:p>
        </p:txBody>
      </p:sp>
      <p:sp>
        <p:nvSpPr>
          <p:cNvPr id="139303" name="Rectangle 48"/>
          <p:cNvSpPr>
            <a:spLocks noChangeArrowheads="1"/>
          </p:cNvSpPr>
          <p:nvPr/>
        </p:nvSpPr>
        <p:spPr bwMode="auto">
          <a:xfrm>
            <a:off x="4194175" y="3263900"/>
            <a:ext cx="90011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/>
            <a:r>
              <a:rPr lang="en-US" sz="1400" b="1">
                <a:solidFill>
                  <a:srgbClr val="996633"/>
                </a:solidFill>
              </a:rPr>
              <a:t>Bilirubin</a:t>
            </a:r>
          </a:p>
          <a:p>
            <a:pPr algn="ctr"/>
            <a:r>
              <a:rPr lang="en-US" sz="1400" b="1">
                <a:solidFill>
                  <a:srgbClr val="996633"/>
                </a:solidFill>
              </a:rPr>
              <a:t>1%</a:t>
            </a:r>
          </a:p>
        </p:txBody>
      </p:sp>
      <p:sp>
        <p:nvSpPr>
          <p:cNvPr id="139304" name="Rectangle 49"/>
          <p:cNvSpPr>
            <a:spLocks noChangeArrowheads="1"/>
          </p:cNvSpPr>
          <p:nvPr/>
        </p:nvSpPr>
        <p:spPr bwMode="auto">
          <a:xfrm>
            <a:off x="4473575" y="1624013"/>
            <a:ext cx="3854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0000CC"/>
                </a:solidFill>
              </a:rPr>
              <a:t>Solute composition of human bile</a:t>
            </a:r>
          </a:p>
        </p:txBody>
      </p:sp>
      <p:sp>
        <p:nvSpPr>
          <p:cNvPr id="139305" name="Rectangle 50"/>
          <p:cNvSpPr>
            <a:spLocks noChangeAspect="1" noChangeArrowheads="1"/>
          </p:cNvSpPr>
          <p:nvPr/>
        </p:nvSpPr>
        <p:spPr bwMode="auto">
          <a:xfrm>
            <a:off x="342900" y="4645025"/>
            <a:ext cx="801688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/>
          <a:p>
            <a:pPr algn="ctr"/>
            <a:r>
              <a:rPr lang="en-US" sz="1600" b="1">
                <a:solidFill>
                  <a:srgbClr val="00FFFF"/>
                </a:solidFill>
              </a:rPr>
              <a:t>MDR3</a:t>
            </a:r>
          </a:p>
        </p:txBody>
      </p:sp>
      <p:graphicFrame>
        <p:nvGraphicFramePr>
          <p:cNvPr id="139306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6858263"/>
              </p:ext>
            </p:extLst>
          </p:nvPr>
        </p:nvGraphicFramePr>
        <p:xfrm>
          <a:off x="4703763" y="2855913"/>
          <a:ext cx="3165475" cy="210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9" name="Chart" r:id="rId4" imgW="6096000" imgH="4064000" progId="MSGraph.Chart.8">
                  <p:embed followColorScheme="full"/>
                </p:oleObj>
              </mc:Choice>
              <mc:Fallback>
                <p:oleObj name="Chart" r:id="rId4" imgW="6096000" imgH="40640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3763" y="2855913"/>
                        <a:ext cx="3165475" cy="2109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507751"/>
      </p:ext>
    </p:extLst>
  </p:cSld>
  <p:clrMapOvr>
    <a:masterClrMapping/>
  </p:clrMapOvr>
  <p:transition advTm="360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Hepatic Bile Acid Transport</a:t>
            </a:r>
          </a:p>
        </p:txBody>
      </p:sp>
      <p:sp>
        <p:nvSpPr>
          <p:cNvPr id="102402" name="Content Placeholder 2"/>
          <p:cNvSpPr>
            <a:spLocks noGrp="1"/>
          </p:cNvSpPr>
          <p:nvPr>
            <p:ph idx="1"/>
          </p:nvPr>
        </p:nvSpPr>
        <p:spPr>
          <a:xfrm>
            <a:off x="388938" y="1600200"/>
            <a:ext cx="8410575" cy="4954588"/>
          </a:xfrm>
        </p:spPr>
        <p:txBody>
          <a:bodyPr/>
          <a:lstStyle/>
          <a:p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95% of the bile acids secreted into bile are derived from the recirculating pool – highly efficient transport is needed</a:t>
            </a:r>
          </a:p>
          <a:p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Liver parenchymal cells must transport bile acids efficiently from the portal blood into bile </a:t>
            </a:r>
          </a:p>
          <a:p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Trans-hepatocellular movement of BA is driven by </a:t>
            </a:r>
            <a:r>
              <a:rPr lang="en-US" sz="2400" u="sng" dirty="0">
                <a:latin typeface="Arial" charset="0"/>
                <a:ea typeface="ＭＳ Ｐゴシック" charset="0"/>
                <a:cs typeface="ＭＳ Ｐゴシック" charset="0"/>
              </a:rPr>
              <a:t>primary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(ATP-dependent), </a:t>
            </a:r>
            <a:r>
              <a:rPr lang="en-US" sz="2400" u="sng" dirty="0">
                <a:latin typeface="Arial" charset="0"/>
                <a:ea typeface="ＭＳ Ｐゴシック" charset="0"/>
                <a:cs typeface="ＭＳ Ｐゴシック" charset="0"/>
              </a:rPr>
              <a:t>secondary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(Na</a:t>
            </a:r>
            <a:r>
              <a:rPr lang="en-US" sz="2400" baseline="30000" dirty="0">
                <a:latin typeface="Arial" charset="0"/>
                <a:ea typeface="ＭＳ Ｐゴシック" charset="0"/>
                <a:cs typeface="ＭＳ Ｐゴシック" charset="0"/>
              </a:rPr>
              <a:t>+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gradient dependent), and </a:t>
            </a:r>
            <a:r>
              <a:rPr lang="en-US" sz="2400" u="sng" dirty="0">
                <a:latin typeface="Arial" charset="0"/>
                <a:ea typeface="ＭＳ Ｐゴシック" charset="0"/>
                <a:cs typeface="ＭＳ Ｐゴシック" charset="0"/>
              </a:rPr>
              <a:t>tertiary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(OH</a:t>
            </a:r>
            <a:r>
              <a:rPr lang="en-US" sz="2400" baseline="30000" dirty="0">
                <a:latin typeface="Arial" charset="0"/>
                <a:ea typeface="ＭＳ Ｐゴシック" charset="0"/>
                <a:cs typeface="ＭＳ Ｐゴシック" charset="0"/>
              </a:rPr>
              <a:t>−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- or HCO</a:t>
            </a:r>
            <a:r>
              <a:rPr lang="en-US" sz="2400" baseline="-25000" dirty="0">
                <a:latin typeface="Arial" charset="0"/>
                <a:ea typeface="ＭＳ Ｐゴシック" charset="0"/>
                <a:cs typeface="ＭＳ Ｐゴシック" charset="0"/>
              </a:rPr>
              <a:t>3</a:t>
            </a:r>
            <a:r>
              <a:rPr lang="en-US" sz="2400" baseline="30000" dirty="0">
                <a:latin typeface="Arial" charset="0"/>
                <a:ea typeface="ＭＳ Ｐゴシック" charset="0"/>
                <a:cs typeface="ＭＳ Ｐゴシック" charset="0"/>
              </a:rPr>
              <a:t>−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-dependent anion exchange) transport systems at the sinusoidal and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canalicular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plasma membranes</a:t>
            </a:r>
          </a:p>
          <a:p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Bile acid synthesis is zonal</a:t>
            </a:r>
          </a:p>
          <a:p>
            <a:pPr lvl="1"/>
            <a:r>
              <a:rPr lang="en-US" sz="2400" dirty="0" err="1">
                <a:latin typeface="Arial" charset="0"/>
                <a:ea typeface="ＭＳ Ｐゴシック" charset="0"/>
              </a:rPr>
              <a:t>Periportal</a:t>
            </a:r>
            <a:r>
              <a:rPr lang="en-US" sz="2400" dirty="0">
                <a:latin typeface="Arial" charset="0"/>
                <a:ea typeface="ＭＳ Ｐゴシック" charset="0"/>
              </a:rPr>
              <a:t> hepatocytes absorb and excrete BAs</a:t>
            </a:r>
          </a:p>
          <a:p>
            <a:pPr lvl="1"/>
            <a:r>
              <a:rPr lang="en-US" sz="2400" dirty="0" err="1">
                <a:latin typeface="Arial" charset="0"/>
                <a:ea typeface="ＭＳ Ｐゴシック" charset="0"/>
              </a:rPr>
              <a:t>Pericentral</a:t>
            </a:r>
            <a:r>
              <a:rPr lang="en-US" sz="2400" dirty="0">
                <a:latin typeface="Arial" charset="0"/>
                <a:ea typeface="ＭＳ Ｐゴシック" charset="0"/>
              </a:rPr>
              <a:t> hepatocytes synthesize BAs</a:t>
            </a:r>
          </a:p>
        </p:txBody>
      </p:sp>
    </p:spTree>
    <p:extLst>
      <p:ext uri="{BB962C8B-B14F-4D97-AF65-F5344CB8AC3E}">
        <p14:creationId xmlns:p14="http://schemas.microsoft.com/office/powerpoint/2010/main" val="1513248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>
          <a:xfrm>
            <a:off x="641350" y="284163"/>
            <a:ext cx="7927975" cy="620712"/>
          </a:xfrm>
        </p:spPr>
        <p:txBody>
          <a:bodyPr/>
          <a:lstStyle/>
          <a:p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Hepatic Zonal Architecture (Microanatomy)</a:t>
            </a:r>
          </a:p>
        </p:txBody>
      </p:sp>
      <p:pic>
        <p:nvPicPr>
          <p:cNvPr id="63490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992188"/>
            <a:ext cx="4235450" cy="28956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1" name="TextBox 5"/>
          <p:cNvSpPr txBox="1">
            <a:spLocks noChangeArrowheads="1"/>
          </p:cNvSpPr>
          <p:nvPr/>
        </p:nvSpPr>
        <p:spPr bwMode="auto">
          <a:xfrm>
            <a:off x="6350000" y="1381125"/>
            <a:ext cx="2336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Central Vein (THV)</a:t>
            </a:r>
          </a:p>
        </p:txBody>
      </p:sp>
      <p:sp>
        <p:nvSpPr>
          <p:cNvPr id="63492" name="TextBox 6"/>
          <p:cNvSpPr txBox="1">
            <a:spLocks noChangeArrowheads="1"/>
          </p:cNvSpPr>
          <p:nvPr/>
        </p:nvSpPr>
        <p:spPr bwMode="auto">
          <a:xfrm>
            <a:off x="5356225" y="2959100"/>
            <a:ext cx="23129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Portal Tract (Triad)</a:t>
            </a:r>
          </a:p>
        </p:txBody>
      </p:sp>
      <p:cxnSp>
        <p:nvCxnSpPr>
          <p:cNvPr id="63493" name="Straight Arrow Connector 8"/>
          <p:cNvCxnSpPr>
            <a:cxnSpLocks noChangeShapeType="1"/>
          </p:cNvCxnSpPr>
          <p:nvPr/>
        </p:nvCxnSpPr>
        <p:spPr bwMode="auto">
          <a:xfrm flipH="1" flipV="1">
            <a:off x="4008438" y="1579563"/>
            <a:ext cx="2341562" cy="11112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63494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3887788"/>
            <a:ext cx="5942013" cy="297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5" name="TextBox 23"/>
          <p:cNvSpPr txBox="1">
            <a:spLocks noChangeArrowheads="1"/>
          </p:cNvSpPr>
          <p:nvPr/>
        </p:nvSpPr>
        <p:spPr bwMode="auto">
          <a:xfrm>
            <a:off x="3257550" y="4064000"/>
            <a:ext cx="1296988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Bile ducts</a:t>
            </a:r>
          </a:p>
        </p:txBody>
      </p:sp>
      <p:cxnSp>
        <p:nvCxnSpPr>
          <p:cNvPr id="63496" name="Straight Arrow Connector 14"/>
          <p:cNvCxnSpPr>
            <a:cxnSpLocks noChangeShapeType="1"/>
          </p:cNvCxnSpPr>
          <p:nvPr/>
        </p:nvCxnSpPr>
        <p:spPr bwMode="auto">
          <a:xfrm flipH="1">
            <a:off x="1557338" y="4284663"/>
            <a:ext cx="1666875" cy="287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3497" name="Straight Arrow Connector 15"/>
          <p:cNvCxnSpPr>
            <a:cxnSpLocks noChangeShapeType="1"/>
          </p:cNvCxnSpPr>
          <p:nvPr/>
        </p:nvCxnSpPr>
        <p:spPr bwMode="auto">
          <a:xfrm flipV="1">
            <a:off x="1524000" y="5643563"/>
            <a:ext cx="619125" cy="1539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3498" name="Straight Arrow Connector 16"/>
          <p:cNvCxnSpPr>
            <a:cxnSpLocks noChangeShapeType="1"/>
          </p:cNvCxnSpPr>
          <p:nvPr/>
        </p:nvCxnSpPr>
        <p:spPr bwMode="auto">
          <a:xfrm flipV="1">
            <a:off x="3732213" y="5973763"/>
            <a:ext cx="77787" cy="48736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3499" name="Straight Arrow Connector 26"/>
          <p:cNvCxnSpPr>
            <a:cxnSpLocks noChangeShapeType="1"/>
          </p:cNvCxnSpPr>
          <p:nvPr/>
        </p:nvCxnSpPr>
        <p:spPr bwMode="auto">
          <a:xfrm>
            <a:off x="4448175" y="4459288"/>
            <a:ext cx="234950" cy="11842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3500" name="TextBox 28"/>
          <p:cNvSpPr txBox="1">
            <a:spLocks noChangeArrowheads="1"/>
          </p:cNvSpPr>
          <p:nvPr/>
        </p:nvSpPr>
        <p:spPr bwMode="auto">
          <a:xfrm>
            <a:off x="187325" y="5411788"/>
            <a:ext cx="1425575" cy="7080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Branch of</a:t>
            </a:r>
          </a:p>
          <a:p>
            <a:r>
              <a:rPr lang="en-US"/>
              <a:t>Portal Vein</a:t>
            </a:r>
          </a:p>
        </p:txBody>
      </p:sp>
      <p:sp>
        <p:nvSpPr>
          <p:cNvPr id="63501" name="TextBox 30"/>
          <p:cNvSpPr txBox="1">
            <a:spLocks noChangeArrowheads="1"/>
          </p:cNvSpPr>
          <p:nvPr/>
        </p:nvSpPr>
        <p:spPr bwMode="auto">
          <a:xfrm>
            <a:off x="971550" y="6457950"/>
            <a:ext cx="2967038" cy="400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Branch of Hepatic Artery</a:t>
            </a:r>
          </a:p>
        </p:txBody>
      </p:sp>
      <p:cxnSp>
        <p:nvCxnSpPr>
          <p:cNvPr id="63502" name="Straight Arrow Connector 32"/>
          <p:cNvCxnSpPr>
            <a:cxnSpLocks noChangeShapeType="1"/>
          </p:cNvCxnSpPr>
          <p:nvPr/>
        </p:nvCxnSpPr>
        <p:spPr bwMode="auto">
          <a:xfrm flipH="1" flipV="1">
            <a:off x="1455738" y="3155950"/>
            <a:ext cx="3911600" cy="142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7756866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7" tIns="44450" rIns="90487" bIns="44450"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Hepatic zonal architecture</a:t>
            </a:r>
          </a:p>
        </p:txBody>
      </p:sp>
      <p:pic>
        <p:nvPicPr>
          <p:cNvPr id="88067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422400"/>
            <a:ext cx="5678488" cy="41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4222750" y="5897563"/>
            <a:ext cx="1284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006666"/>
                </a:solidFill>
              </a:rPr>
              <a:t>Bile Duct</a:t>
            </a:r>
          </a:p>
        </p:txBody>
      </p:sp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155575" y="3744913"/>
            <a:ext cx="1509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chemeClr val="accent2"/>
                </a:solidFill>
              </a:rPr>
              <a:t>Portal Vein</a:t>
            </a:r>
          </a:p>
        </p:txBody>
      </p:sp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7440613" y="1849438"/>
            <a:ext cx="166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6600FF"/>
                </a:solidFill>
              </a:rPr>
              <a:t>Central Vein</a:t>
            </a:r>
          </a:p>
        </p:txBody>
      </p:sp>
      <p:sp>
        <p:nvSpPr>
          <p:cNvPr id="88071" name="Text Box 7"/>
          <p:cNvSpPr txBox="1">
            <a:spLocks noChangeArrowheads="1"/>
          </p:cNvSpPr>
          <p:nvPr/>
        </p:nvSpPr>
        <p:spPr bwMode="auto">
          <a:xfrm>
            <a:off x="1327150" y="5840413"/>
            <a:ext cx="1919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FF0066"/>
                </a:solidFill>
              </a:rPr>
              <a:t>Hepatic Artery</a:t>
            </a:r>
          </a:p>
        </p:txBody>
      </p:sp>
      <p:sp>
        <p:nvSpPr>
          <p:cNvPr id="88072" name="Freeform 8"/>
          <p:cNvSpPr>
            <a:spLocks/>
          </p:cNvSpPr>
          <p:nvPr/>
        </p:nvSpPr>
        <p:spPr bwMode="auto">
          <a:xfrm>
            <a:off x="923925" y="4171950"/>
            <a:ext cx="1866900" cy="512763"/>
          </a:xfrm>
          <a:custGeom>
            <a:avLst/>
            <a:gdLst>
              <a:gd name="T0" fmla="*/ 0 w 1176"/>
              <a:gd name="T1" fmla="*/ 0 h 323"/>
              <a:gd name="T2" fmla="*/ 2147483647 w 1176"/>
              <a:gd name="T3" fmla="*/ 2147483647 h 323"/>
              <a:gd name="T4" fmla="*/ 2147483647 w 1176"/>
              <a:gd name="T5" fmla="*/ 2147483647 h 323"/>
              <a:gd name="T6" fmla="*/ 0 60000 65536"/>
              <a:gd name="T7" fmla="*/ 0 60000 65536"/>
              <a:gd name="T8" fmla="*/ 0 60000 65536"/>
              <a:gd name="T9" fmla="*/ 0 w 1176"/>
              <a:gd name="T10" fmla="*/ 0 h 323"/>
              <a:gd name="T11" fmla="*/ 1176 w 1176"/>
              <a:gd name="T12" fmla="*/ 323 h 32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76" h="323">
                <a:moveTo>
                  <a:pt x="0" y="0"/>
                </a:moveTo>
                <a:cubicBezTo>
                  <a:pt x="133" y="51"/>
                  <a:pt x="602" y="253"/>
                  <a:pt x="798" y="288"/>
                </a:cubicBezTo>
                <a:cubicBezTo>
                  <a:pt x="994" y="323"/>
                  <a:pt x="1097" y="226"/>
                  <a:pt x="1176" y="210"/>
                </a:cubicBezTo>
              </a:path>
            </a:pathLst>
          </a:cu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3" name="Freeform 9"/>
          <p:cNvSpPr>
            <a:spLocks/>
          </p:cNvSpPr>
          <p:nvPr/>
        </p:nvSpPr>
        <p:spPr bwMode="auto">
          <a:xfrm>
            <a:off x="2325688" y="4829175"/>
            <a:ext cx="522287" cy="1009650"/>
          </a:xfrm>
          <a:custGeom>
            <a:avLst/>
            <a:gdLst>
              <a:gd name="T0" fmla="*/ 2147483647 w 329"/>
              <a:gd name="T1" fmla="*/ 2147483647 h 636"/>
              <a:gd name="T2" fmla="*/ 2147483647 w 329"/>
              <a:gd name="T3" fmla="*/ 2147483647 h 636"/>
              <a:gd name="T4" fmla="*/ 2147483647 w 329"/>
              <a:gd name="T5" fmla="*/ 0 h 636"/>
              <a:gd name="T6" fmla="*/ 0 60000 65536"/>
              <a:gd name="T7" fmla="*/ 0 60000 65536"/>
              <a:gd name="T8" fmla="*/ 0 60000 65536"/>
              <a:gd name="T9" fmla="*/ 0 w 329"/>
              <a:gd name="T10" fmla="*/ 0 h 636"/>
              <a:gd name="T11" fmla="*/ 329 w 329"/>
              <a:gd name="T12" fmla="*/ 636 h 6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9" h="636">
                <a:moveTo>
                  <a:pt x="11" y="636"/>
                </a:moveTo>
                <a:cubicBezTo>
                  <a:pt x="18" y="572"/>
                  <a:pt x="0" y="358"/>
                  <a:pt x="53" y="252"/>
                </a:cubicBezTo>
                <a:cubicBezTo>
                  <a:pt x="106" y="146"/>
                  <a:pt x="271" y="52"/>
                  <a:pt x="329" y="0"/>
                </a:cubicBezTo>
              </a:path>
            </a:pathLst>
          </a:cu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8074" name="Group 13"/>
          <p:cNvGrpSpPr>
            <a:grpSpLocks/>
          </p:cNvGrpSpPr>
          <p:nvPr/>
        </p:nvGrpSpPr>
        <p:grpSpPr bwMode="auto">
          <a:xfrm>
            <a:off x="3286125" y="4381500"/>
            <a:ext cx="1552575" cy="1504950"/>
            <a:chOff x="2070" y="2760"/>
            <a:chExt cx="978" cy="948"/>
          </a:xfrm>
        </p:grpSpPr>
        <p:sp>
          <p:nvSpPr>
            <p:cNvPr id="88080" name="Freeform 10"/>
            <p:cNvSpPr>
              <a:spLocks/>
            </p:cNvSpPr>
            <p:nvPr/>
          </p:nvSpPr>
          <p:spPr bwMode="auto">
            <a:xfrm>
              <a:off x="2070" y="2760"/>
              <a:ext cx="978" cy="948"/>
            </a:xfrm>
            <a:custGeom>
              <a:avLst/>
              <a:gdLst>
                <a:gd name="T0" fmla="*/ 978 w 978"/>
                <a:gd name="T1" fmla="*/ 948 h 948"/>
                <a:gd name="T2" fmla="*/ 630 w 978"/>
                <a:gd name="T3" fmla="*/ 282 h 948"/>
                <a:gd name="T4" fmla="*/ 0 w 978"/>
                <a:gd name="T5" fmla="*/ 0 h 948"/>
                <a:gd name="T6" fmla="*/ 0 60000 65536"/>
                <a:gd name="T7" fmla="*/ 0 60000 65536"/>
                <a:gd name="T8" fmla="*/ 0 60000 65536"/>
                <a:gd name="T9" fmla="*/ 0 w 978"/>
                <a:gd name="T10" fmla="*/ 0 h 948"/>
                <a:gd name="T11" fmla="*/ 978 w 978"/>
                <a:gd name="T12" fmla="*/ 948 h 9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78" h="948">
                  <a:moveTo>
                    <a:pt x="978" y="948"/>
                  </a:moveTo>
                  <a:cubicBezTo>
                    <a:pt x="920" y="836"/>
                    <a:pt x="793" y="440"/>
                    <a:pt x="630" y="282"/>
                  </a:cubicBezTo>
                  <a:cubicBezTo>
                    <a:pt x="467" y="124"/>
                    <a:pt x="131" y="59"/>
                    <a:pt x="0" y="0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081" name="Freeform 11"/>
            <p:cNvSpPr>
              <a:spLocks/>
            </p:cNvSpPr>
            <p:nvPr/>
          </p:nvSpPr>
          <p:spPr bwMode="auto">
            <a:xfrm>
              <a:off x="2100" y="2915"/>
              <a:ext cx="612" cy="139"/>
            </a:xfrm>
            <a:custGeom>
              <a:avLst/>
              <a:gdLst>
                <a:gd name="T0" fmla="*/ 612 w 612"/>
                <a:gd name="T1" fmla="*/ 139 h 139"/>
                <a:gd name="T2" fmla="*/ 264 w 612"/>
                <a:gd name="T3" fmla="*/ 19 h 139"/>
                <a:gd name="T4" fmla="*/ 0 w 612"/>
                <a:gd name="T5" fmla="*/ 25 h 139"/>
                <a:gd name="T6" fmla="*/ 0 60000 65536"/>
                <a:gd name="T7" fmla="*/ 0 60000 65536"/>
                <a:gd name="T8" fmla="*/ 0 60000 65536"/>
                <a:gd name="T9" fmla="*/ 0 w 612"/>
                <a:gd name="T10" fmla="*/ 0 h 139"/>
                <a:gd name="T11" fmla="*/ 612 w 612"/>
                <a:gd name="T12" fmla="*/ 139 h 1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12" h="139">
                  <a:moveTo>
                    <a:pt x="612" y="139"/>
                  </a:moveTo>
                  <a:cubicBezTo>
                    <a:pt x="555" y="120"/>
                    <a:pt x="366" y="38"/>
                    <a:pt x="264" y="19"/>
                  </a:cubicBezTo>
                  <a:cubicBezTo>
                    <a:pt x="162" y="0"/>
                    <a:pt x="55" y="24"/>
                    <a:pt x="0" y="25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8075" name="Freeform 12"/>
          <p:cNvSpPr>
            <a:spLocks/>
          </p:cNvSpPr>
          <p:nvPr/>
        </p:nvSpPr>
        <p:spPr bwMode="auto">
          <a:xfrm>
            <a:off x="6781800" y="2266950"/>
            <a:ext cx="1504950" cy="346075"/>
          </a:xfrm>
          <a:custGeom>
            <a:avLst/>
            <a:gdLst>
              <a:gd name="T0" fmla="*/ 2147483647 w 948"/>
              <a:gd name="T1" fmla="*/ 2147483647 h 218"/>
              <a:gd name="T2" fmla="*/ 2147483647 w 948"/>
              <a:gd name="T3" fmla="*/ 2147483647 h 218"/>
              <a:gd name="T4" fmla="*/ 0 w 948"/>
              <a:gd name="T5" fmla="*/ 0 h 218"/>
              <a:gd name="T6" fmla="*/ 0 60000 65536"/>
              <a:gd name="T7" fmla="*/ 0 60000 65536"/>
              <a:gd name="T8" fmla="*/ 0 60000 65536"/>
              <a:gd name="T9" fmla="*/ 0 w 948"/>
              <a:gd name="T10" fmla="*/ 0 h 218"/>
              <a:gd name="T11" fmla="*/ 948 w 948"/>
              <a:gd name="T12" fmla="*/ 218 h 2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48" h="218">
                <a:moveTo>
                  <a:pt x="948" y="12"/>
                </a:moveTo>
                <a:cubicBezTo>
                  <a:pt x="869" y="46"/>
                  <a:pt x="632" y="218"/>
                  <a:pt x="474" y="216"/>
                </a:cubicBezTo>
                <a:cubicBezTo>
                  <a:pt x="316" y="214"/>
                  <a:pt x="99" y="45"/>
                  <a:pt x="0" y="0"/>
                </a:cubicBezTo>
              </a:path>
            </a:pathLst>
          </a:cu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606" name="Text Box 14"/>
          <p:cNvSpPr txBox="1">
            <a:spLocks noChangeArrowheads="1"/>
          </p:cNvSpPr>
          <p:nvPr/>
        </p:nvSpPr>
        <p:spPr bwMode="auto">
          <a:xfrm>
            <a:off x="6500813" y="2870200"/>
            <a:ext cx="2295525" cy="1493838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b="1" u="sng">
                <a:solidFill>
                  <a:schemeClr val="bg1"/>
                </a:solidFill>
              </a:rPr>
              <a:t>Zone 3</a:t>
            </a:r>
          </a:p>
          <a:p>
            <a:r>
              <a:rPr lang="en-US" sz="1800" b="1">
                <a:solidFill>
                  <a:schemeClr val="bg1"/>
                </a:solidFill>
              </a:rPr>
              <a:t>Drug Metabolism</a:t>
            </a:r>
          </a:p>
          <a:p>
            <a:r>
              <a:rPr lang="en-US" sz="1800" b="1">
                <a:solidFill>
                  <a:schemeClr val="bg1"/>
                </a:solidFill>
              </a:rPr>
              <a:t>Ketogenesis</a:t>
            </a:r>
          </a:p>
          <a:p>
            <a:r>
              <a:rPr lang="en-US" sz="1800" b="1">
                <a:solidFill>
                  <a:schemeClr val="bg1"/>
                </a:solidFill>
              </a:rPr>
              <a:t>Bile acid Synthesis</a:t>
            </a:r>
          </a:p>
          <a:p>
            <a:r>
              <a:rPr lang="en-US" sz="1800" b="1">
                <a:solidFill>
                  <a:schemeClr val="bg1"/>
                </a:solidFill>
              </a:rPr>
              <a:t>Glycolysis</a:t>
            </a:r>
          </a:p>
        </p:txBody>
      </p:sp>
      <p:sp>
        <p:nvSpPr>
          <p:cNvPr id="494607" name="Text Box 15"/>
          <p:cNvSpPr txBox="1">
            <a:spLocks noChangeArrowheads="1"/>
          </p:cNvSpPr>
          <p:nvPr/>
        </p:nvSpPr>
        <p:spPr bwMode="auto">
          <a:xfrm>
            <a:off x="71438" y="2611438"/>
            <a:ext cx="2735262" cy="1219200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b="1" u="sng">
                <a:solidFill>
                  <a:schemeClr val="bg1"/>
                </a:solidFill>
              </a:rPr>
              <a:t>Zone 1</a:t>
            </a:r>
          </a:p>
          <a:p>
            <a:r>
              <a:rPr lang="en-US" sz="1800" b="1">
                <a:solidFill>
                  <a:schemeClr val="bg1"/>
                </a:solidFill>
              </a:rPr>
              <a:t>Fatty acid </a:t>
            </a:r>
            <a:r>
              <a:rPr lang="en-US" sz="1800" b="1">
                <a:solidFill>
                  <a:schemeClr val="bg1"/>
                </a:solidFill>
                <a:sym typeface="Symbol" charset="0"/>
              </a:rPr>
              <a:t></a:t>
            </a:r>
            <a:r>
              <a:rPr lang="en-US" sz="1800" b="1">
                <a:solidFill>
                  <a:schemeClr val="bg1"/>
                </a:solidFill>
              </a:rPr>
              <a:t> Oxidation</a:t>
            </a:r>
          </a:p>
          <a:p>
            <a:r>
              <a:rPr lang="en-US" sz="1800" b="1">
                <a:solidFill>
                  <a:schemeClr val="bg1"/>
                </a:solidFill>
              </a:rPr>
              <a:t>Cholesterol Synthesis </a:t>
            </a:r>
          </a:p>
          <a:p>
            <a:r>
              <a:rPr lang="en-US" sz="1800" b="1">
                <a:solidFill>
                  <a:schemeClr val="bg1"/>
                </a:solidFill>
              </a:rPr>
              <a:t>Gluconeogenesis</a:t>
            </a:r>
          </a:p>
        </p:txBody>
      </p:sp>
      <p:sp>
        <p:nvSpPr>
          <p:cNvPr id="494608" name="Freeform 16"/>
          <p:cNvSpPr>
            <a:spLocks/>
          </p:cNvSpPr>
          <p:nvPr/>
        </p:nvSpPr>
        <p:spPr bwMode="auto">
          <a:xfrm>
            <a:off x="1743075" y="2286000"/>
            <a:ext cx="3208338" cy="3335338"/>
          </a:xfrm>
          <a:custGeom>
            <a:avLst/>
            <a:gdLst>
              <a:gd name="T0" fmla="*/ 0 w 2021"/>
              <a:gd name="T1" fmla="*/ 0 h 2070"/>
              <a:gd name="T2" fmla="*/ 2147483647 w 2021"/>
              <a:gd name="T3" fmla="*/ 2147483647 h 2070"/>
              <a:gd name="T4" fmla="*/ 2147483647 w 2021"/>
              <a:gd name="T5" fmla="*/ 2147483647 h 2070"/>
              <a:gd name="T6" fmla="*/ 2147483647 w 2021"/>
              <a:gd name="T7" fmla="*/ 2147483647 h 2070"/>
              <a:gd name="T8" fmla="*/ 2147483647 w 2021"/>
              <a:gd name="T9" fmla="*/ 2147483647 h 20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21"/>
              <a:gd name="T16" fmla="*/ 0 h 2070"/>
              <a:gd name="T17" fmla="*/ 2021 w 2021"/>
              <a:gd name="T18" fmla="*/ 2070 h 20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21" h="2070">
                <a:moveTo>
                  <a:pt x="0" y="0"/>
                </a:moveTo>
                <a:cubicBezTo>
                  <a:pt x="149" y="40"/>
                  <a:pt x="656" y="128"/>
                  <a:pt x="891" y="234"/>
                </a:cubicBezTo>
                <a:cubicBezTo>
                  <a:pt x="1126" y="340"/>
                  <a:pt x="1253" y="459"/>
                  <a:pt x="1409" y="635"/>
                </a:cubicBezTo>
                <a:cubicBezTo>
                  <a:pt x="1565" y="811"/>
                  <a:pt x="1725" y="1053"/>
                  <a:pt x="1827" y="1292"/>
                </a:cubicBezTo>
                <a:cubicBezTo>
                  <a:pt x="1929" y="1531"/>
                  <a:pt x="1981" y="1908"/>
                  <a:pt x="2021" y="2070"/>
                </a:cubicBezTo>
              </a:path>
            </a:pathLst>
          </a:custGeom>
          <a:noFill/>
          <a:ln w="38100">
            <a:solidFill>
              <a:schemeClr val="bg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609" name="Freeform 17"/>
          <p:cNvSpPr>
            <a:spLocks/>
          </p:cNvSpPr>
          <p:nvPr/>
        </p:nvSpPr>
        <p:spPr bwMode="auto">
          <a:xfrm>
            <a:off x="5200650" y="1450975"/>
            <a:ext cx="2193925" cy="3286125"/>
          </a:xfrm>
          <a:custGeom>
            <a:avLst/>
            <a:gdLst>
              <a:gd name="T0" fmla="*/ 0 w 1382"/>
              <a:gd name="T1" fmla="*/ 0 h 2070"/>
              <a:gd name="T2" fmla="*/ 2147483647 w 1382"/>
              <a:gd name="T3" fmla="*/ 2147483647 h 2070"/>
              <a:gd name="T4" fmla="*/ 2147483647 w 1382"/>
              <a:gd name="T5" fmla="*/ 2147483647 h 2070"/>
              <a:gd name="T6" fmla="*/ 2147483647 w 1382"/>
              <a:gd name="T7" fmla="*/ 2147483647 h 2070"/>
              <a:gd name="T8" fmla="*/ 0 60000 65536"/>
              <a:gd name="T9" fmla="*/ 0 60000 65536"/>
              <a:gd name="T10" fmla="*/ 0 60000 65536"/>
              <a:gd name="T11" fmla="*/ 0 60000 65536"/>
              <a:gd name="T12" fmla="*/ 0 w 1382"/>
              <a:gd name="T13" fmla="*/ 0 h 2070"/>
              <a:gd name="T14" fmla="*/ 1382 w 1382"/>
              <a:gd name="T15" fmla="*/ 2070 h 207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82" h="2070">
                <a:moveTo>
                  <a:pt x="0" y="0"/>
                </a:moveTo>
                <a:cubicBezTo>
                  <a:pt x="15" y="136"/>
                  <a:pt x="2" y="540"/>
                  <a:pt x="90" y="814"/>
                </a:cubicBezTo>
                <a:cubicBezTo>
                  <a:pt x="178" y="1088"/>
                  <a:pt x="316" y="1438"/>
                  <a:pt x="531" y="1647"/>
                </a:cubicBezTo>
                <a:cubicBezTo>
                  <a:pt x="746" y="1856"/>
                  <a:pt x="1205" y="1982"/>
                  <a:pt x="1382" y="2070"/>
                </a:cubicBezTo>
              </a:path>
            </a:pathLst>
          </a:custGeom>
          <a:noFill/>
          <a:ln w="38100">
            <a:solidFill>
              <a:schemeClr val="bg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954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4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94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606" grpId="0" animBg="1"/>
      <p:bldP spid="494607" grpId="0" animBg="1"/>
      <p:bldP spid="494608" grpId="0" animBg="1"/>
      <p:bldP spid="49460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3500" dirty="0">
                <a:latin typeface="Arial" charset="0"/>
                <a:ea typeface="ＭＳ Ｐゴシック" charset="0"/>
                <a:cs typeface="ＭＳ Ｐゴシック" charset="0"/>
              </a:rPr>
              <a:t>Molecular Pathways of Bile Synthesis</a:t>
            </a:r>
            <a:endParaRPr lang="en-US" sz="4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371600"/>
            <a:ext cx="3810000" cy="5105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900" dirty="0">
                <a:latin typeface="Arial Bold" charset="0"/>
                <a:ea typeface="ＭＳ Ｐゴシック" charset="0"/>
                <a:cs typeface="ＭＳ Ｐゴシック" charset="0"/>
              </a:rPr>
              <a:t>Composition of bile</a:t>
            </a:r>
            <a:endParaRPr lang="en-US" sz="19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sz="1900" dirty="0">
                <a:latin typeface="Arial" charset="0"/>
                <a:ea typeface="ＭＳ Ｐゴシック" charset="0"/>
                <a:cs typeface="ＭＳ Ｐゴシック" charset="0"/>
              </a:rPr>
              <a:t>Hepatocellular bile formed by active transport of solutes into biliary </a:t>
            </a:r>
            <a:r>
              <a:rPr lang="en-US" sz="1900" dirty="0" err="1">
                <a:latin typeface="Arial" charset="0"/>
                <a:ea typeface="ＭＳ Ｐゴシック" charset="0"/>
                <a:cs typeface="ＭＳ Ｐゴシック" charset="0"/>
              </a:rPr>
              <a:t>canaliculi</a:t>
            </a: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Bile Salts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Conjugated bilirubin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Cholesterol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Phospholipids</a:t>
            </a:r>
          </a:p>
          <a:p>
            <a:pPr lvl="1">
              <a:lnSpc>
                <a:spcPct val="90000"/>
              </a:lnSpc>
            </a:pPr>
            <a:r>
              <a:rPr lang="en-US" sz="1800" dirty="0" err="1">
                <a:latin typeface="Arial" charset="0"/>
                <a:ea typeface="ＭＳ Ｐゴシック" charset="0"/>
              </a:rPr>
              <a:t>Xenobiotics</a:t>
            </a:r>
            <a:r>
              <a:rPr lang="en-US" sz="1800" dirty="0">
                <a:latin typeface="Arial" charset="0"/>
                <a:ea typeface="ＭＳ Ｐゴシック" charset="0"/>
              </a:rPr>
              <a:t>(drugs/toxins)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Creating osmotic gradient between </a:t>
            </a:r>
            <a:r>
              <a:rPr lang="en-US" sz="1800" dirty="0" err="1">
                <a:latin typeface="Arial" charset="0"/>
                <a:ea typeface="ＭＳ Ｐゴシック" charset="0"/>
                <a:cs typeface="ＭＳ Ｐゴシック" charset="0"/>
              </a:rPr>
              <a:t>canalicular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bile and sinusoidal plasma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Causing flow of </a:t>
            </a:r>
            <a:r>
              <a:rPr lang="en-US" sz="1800" u="sng" dirty="0">
                <a:latin typeface="Arial" charset="0"/>
                <a:ea typeface="ＭＳ Ｐゴシック" charset="0"/>
                <a:cs typeface="ＭＳ Ｐゴシック" charset="0"/>
              </a:rPr>
              <a:t>water/electrolytes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into </a:t>
            </a:r>
            <a:r>
              <a:rPr lang="en-US" sz="1800" dirty="0" err="1">
                <a:latin typeface="Arial" charset="0"/>
                <a:ea typeface="ＭＳ Ｐゴシック" charset="0"/>
                <a:cs typeface="ＭＳ Ｐゴシック" charset="0"/>
              </a:rPr>
              <a:t>canaliculi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through hepatocellular </a:t>
            </a:r>
            <a:r>
              <a:rPr lang="ja-JP" altLang="en-US" sz="1800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tight junctions</a:t>
            </a:r>
            <a:r>
              <a:rPr lang="ja-JP" altLang="en-US" sz="1800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>
              <a:lnSpc>
                <a:spcPct val="90000"/>
              </a:lnSpc>
            </a:pPr>
            <a:endParaRPr lang="en-US" sz="1800" dirty="0">
              <a:latin typeface="Arial" charset="0"/>
              <a:ea typeface="ＭＳ Ｐゴシック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endParaRPr lang="en-US" sz="1800" dirty="0">
              <a:latin typeface="Arial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1204" name="Picture 4" descr="fig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362200"/>
            <a:ext cx="4495800" cy="3048000"/>
          </a:xfrm>
        </p:spPr>
      </p:pic>
    </p:spTree>
    <p:extLst>
      <p:ext uri="{BB962C8B-B14F-4D97-AF65-F5344CB8AC3E}">
        <p14:creationId xmlns:p14="http://schemas.microsoft.com/office/powerpoint/2010/main" val="3452538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5150" cy="842962"/>
          </a:xfrm>
          <a:solidFill>
            <a:srgbClr val="BFBFBF"/>
          </a:solidFill>
        </p:spPr>
        <p:txBody>
          <a:bodyPr/>
          <a:lstStyle/>
          <a:p>
            <a:r>
              <a:rPr lang="en-US" sz="3600" dirty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Bile Salts - BSEP</a:t>
            </a:r>
          </a:p>
        </p:txBody>
      </p:sp>
      <p:sp>
        <p:nvSpPr>
          <p:cNvPr id="3" name="Rectangle 8"/>
          <p:cNvSpPr txBox="1">
            <a:spLocks noChangeArrowheads="1"/>
          </p:cNvSpPr>
          <p:nvPr/>
        </p:nvSpPr>
        <p:spPr bwMode="auto">
          <a:xfrm>
            <a:off x="557213" y="1276350"/>
            <a:ext cx="8167687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endParaRPr lang="en-US" sz="2400"/>
          </a:p>
        </p:txBody>
      </p:sp>
      <p:sp>
        <p:nvSpPr>
          <p:cNvPr id="15" name="Rectangle 8"/>
          <p:cNvSpPr txBox="1">
            <a:spLocks noChangeArrowheads="1"/>
          </p:cNvSpPr>
          <p:nvPr/>
        </p:nvSpPr>
        <p:spPr bwMode="auto">
          <a:xfrm>
            <a:off x="333375" y="1263650"/>
            <a:ext cx="8404225" cy="506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/>
              <a:t>ATP-dependent bile salt export pump (BSEP)</a:t>
            </a:r>
          </a:p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/>
              <a:t>Member of ATP-binding cassette family: ABCB11</a:t>
            </a:r>
          </a:p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/>
              <a:t>BSEP has high affinity for bile salts – charged</a:t>
            </a:r>
          </a:p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/>
              <a:t>Transport against a significant gradient</a:t>
            </a:r>
          </a:p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/>
              <a:t>Mutation in BSEP can produce a form of progressive intrahepatic cholestasis</a:t>
            </a:r>
          </a:p>
          <a:p>
            <a:pPr lvl="1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400"/>
              <a:t>PFIC2</a:t>
            </a:r>
          </a:p>
          <a:p>
            <a:pPr lvl="1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400"/>
              <a:t>High GGT type</a:t>
            </a:r>
          </a:p>
        </p:txBody>
      </p:sp>
    </p:spTree>
    <p:extLst>
      <p:ext uri="{BB962C8B-B14F-4D97-AF65-F5344CB8AC3E}">
        <p14:creationId xmlns:p14="http://schemas.microsoft.com/office/powerpoint/2010/main" val="15494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5150" cy="842962"/>
          </a:xfrm>
          <a:solidFill>
            <a:srgbClr val="BFBFBF"/>
          </a:solidFill>
        </p:spPr>
        <p:txBody>
          <a:bodyPr/>
          <a:lstStyle/>
          <a:p>
            <a:r>
              <a:rPr lang="en-US" sz="3600" dirty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Non-Bile Acid Organic Anions</a:t>
            </a:r>
          </a:p>
        </p:txBody>
      </p:sp>
      <p:sp>
        <p:nvSpPr>
          <p:cNvPr id="3" name="Rectangle 8"/>
          <p:cNvSpPr txBox="1">
            <a:spLocks noChangeArrowheads="1"/>
          </p:cNvSpPr>
          <p:nvPr/>
        </p:nvSpPr>
        <p:spPr bwMode="auto">
          <a:xfrm>
            <a:off x="557213" y="1276350"/>
            <a:ext cx="8167687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endParaRPr lang="en-US" sz="2400"/>
          </a:p>
        </p:txBody>
      </p:sp>
      <p:sp>
        <p:nvSpPr>
          <p:cNvPr id="15" name="Rectangle 8"/>
          <p:cNvSpPr txBox="1">
            <a:spLocks noChangeArrowheads="1"/>
          </p:cNvSpPr>
          <p:nvPr/>
        </p:nvSpPr>
        <p:spPr bwMode="auto">
          <a:xfrm>
            <a:off x="274638" y="1263650"/>
            <a:ext cx="8580437" cy="506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400" b="1">
                <a:solidFill>
                  <a:srgbClr val="0000FF"/>
                </a:solidFill>
              </a:rPr>
              <a:t>Multidrug resistance-associated protein 2 (MRP2) </a:t>
            </a:r>
          </a:p>
          <a:p>
            <a:pPr lvl="1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400"/>
              <a:t>Member of ATP-binding cassette: ABCC2</a:t>
            </a:r>
          </a:p>
          <a:p>
            <a:pPr lvl="1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400"/>
              <a:t>Broad substrate specificity: divalent, amphipathic phase II products (GSH, glucuronide, sulfate)</a:t>
            </a:r>
          </a:p>
          <a:p>
            <a:pPr lvl="1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400"/>
              <a:t>Bilirubin diglucuronide, sulfated bile acid, glucuronidated bile acids, several xenobiotics</a:t>
            </a:r>
          </a:p>
          <a:p>
            <a:pPr lvl="1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400"/>
              <a:t>Absence causes conjugated hyperbilirubinemia (Dubin-Johnson syndrome)</a:t>
            </a:r>
          </a:p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400" b="1">
                <a:solidFill>
                  <a:srgbClr val="0000FF"/>
                </a:solidFill>
              </a:rPr>
              <a:t>ABCG2</a:t>
            </a:r>
          </a:p>
          <a:p>
            <a:pPr lvl="1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400"/>
              <a:t>Estrone-3-sulfate, diehydroepiandrosterone sulfate</a:t>
            </a:r>
          </a:p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400" b="1">
                <a:solidFill>
                  <a:srgbClr val="0000FF"/>
                </a:solidFill>
              </a:rPr>
              <a:t>Inorganic anions are excreted by anion exchangers</a:t>
            </a:r>
          </a:p>
        </p:txBody>
      </p:sp>
    </p:spTree>
    <p:extLst>
      <p:ext uri="{BB962C8B-B14F-4D97-AF65-F5344CB8AC3E}">
        <p14:creationId xmlns:p14="http://schemas.microsoft.com/office/powerpoint/2010/main" val="264277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5150" cy="842962"/>
          </a:xfrm>
          <a:solidFill>
            <a:srgbClr val="BFBFBF"/>
          </a:solidFill>
        </p:spPr>
        <p:txBody>
          <a:bodyPr/>
          <a:lstStyle/>
          <a:p>
            <a:r>
              <a:rPr lang="en-US" sz="360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Organic Cations</a:t>
            </a:r>
          </a:p>
        </p:txBody>
      </p:sp>
      <p:sp>
        <p:nvSpPr>
          <p:cNvPr id="3" name="Rectangle 8"/>
          <p:cNvSpPr txBox="1">
            <a:spLocks noChangeArrowheads="1"/>
          </p:cNvSpPr>
          <p:nvPr/>
        </p:nvSpPr>
        <p:spPr bwMode="auto">
          <a:xfrm>
            <a:off x="557213" y="1276350"/>
            <a:ext cx="8167687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endParaRPr lang="en-US" sz="2400"/>
          </a:p>
        </p:txBody>
      </p:sp>
      <p:sp>
        <p:nvSpPr>
          <p:cNvPr id="15" name="Rectangle 8"/>
          <p:cNvSpPr txBox="1">
            <a:spLocks noChangeArrowheads="1"/>
          </p:cNvSpPr>
          <p:nvPr/>
        </p:nvSpPr>
        <p:spPr bwMode="auto">
          <a:xfrm>
            <a:off x="274638" y="1263650"/>
            <a:ext cx="8580437" cy="506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/>
              <a:t>Transport is poorly understood </a:t>
            </a:r>
          </a:p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/>
              <a:t>Confusing nomenclature</a:t>
            </a:r>
          </a:p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/>
              <a:t>MDR1 (ABCB1) on the canalicular membrane</a:t>
            </a:r>
          </a:p>
          <a:p>
            <a:pPr lvl="1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/>
              <a:t>Secretes bulky organic cations including xenobiotics, cytotoxins, anticancer drugs (e.g. </a:t>
            </a:r>
            <a:r>
              <a:rPr lang="en-US" sz="2800">
                <a:solidFill>
                  <a:srgbClr val="0000FF"/>
                </a:solidFill>
              </a:rPr>
              <a:t>colchicine, quinidine, verapamil, cyclosporine</a:t>
            </a:r>
            <a:r>
              <a:rPr lang="en-US" sz="2800"/>
              <a:t>)</a:t>
            </a:r>
          </a:p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/>
              <a:t>Electroneutral H-organic cation exchanger – uncertain role</a:t>
            </a:r>
          </a:p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/>
              <a:t>Passive movement of cations</a:t>
            </a:r>
          </a:p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40262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itle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8397875" cy="1136650"/>
          </a:xfrm>
          <a:solidFill>
            <a:srgbClr val="BFBFBF"/>
          </a:solidFill>
        </p:spPr>
        <p:txBody>
          <a:bodyPr/>
          <a:lstStyle/>
          <a:p>
            <a:r>
              <a:rPr lang="en-US" sz="360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Biliary Lipids</a:t>
            </a:r>
            <a:br>
              <a:rPr lang="en-US" sz="360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 i="1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Phopholipids and Cholesterol</a:t>
            </a:r>
          </a:p>
        </p:txBody>
      </p:sp>
      <p:sp>
        <p:nvSpPr>
          <p:cNvPr id="3" name="Rectangle 8"/>
          <p:cNvSpPr txBox="1">
            <a:spLocks noChangeArrowheads="1"/>
          </p:cNvSpPr>
          <p:nvPr/>
        </p:nvSpPr>
        <p:spPr bwMode="auto">
          <a:xfrm>
            <a:off x="557213" y="1276350"/>
            <a:ext cx="8167687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endParaRPr lang="en-US" sz="2400"/>
          </a:p>
        </p:txBody>
      </p:sp>
      <p:sp>
        <p:nvSpPr>
          <p:cNvPr id="15" name="Rectangle 8"/>
          <p:cNvSpPr txBox="1">
            <a:spLocks noChangeArrowheads="1"/>
          </p:cNvSpPr>
          <p:nvPr/>
        </p:nvSpPr>
        <p:spPr bwMode="auto">
          <a:xfrm>
            <a:off x="274638" y="1452563"/>
            <a:ext cx="8580437" cy="506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/>
              <a:t>MRD3 (ABCB4) – “</a:t>
            </a:r>
            <a:r>
              <a:rPr lang="en-US" altLang="ja-JP" sz="2800"/>
              <a:t>flippase</a:t>
            </a:r>
            <a:r>
              <a:rPr lang="en-US" sz="2800"/>
              <a:t>”</a:t>
            </a:r>
            <a:endParaRPr lang="en-US" altLang="ja-JP" sz="2800"/>
          </a:p>
          <a:p>
            <a:pPr lvl="1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400"/>
              <a:t>Promotes the active translocation of phophatitylcholine (PC) from the inner to the outer leaflet of the canalicular membrane – PC absorbed into bile </a:t>
            </a:r>
            <a:r>
              <a:rPr lang="en-US" sz="2400">
                <a:sym typeface="Wingdings" charset="0"/>
              </a:rPr>
              <a:t> micelles</a:t>
            </a:r>
          </a:p>
          <a:p>
            <a:pPr lvl="1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400">
                <a:sym typeface="Wingdings" charset="0"/>
              </a:rPr>
              <a:t>Absence causes progressive liver disease (PFIC3)</a:t>
            </a:r>
          </a:p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>
                <a:sym typeface="Wingdings" charset="0"/>
              </a:rPr>
              <a:t>ABCG5 &amp; ABCG8 (heterodimer) </a:t>
            </a:r>
          </a:p>
          <a:p>
            <a:pPr lvl="1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400">
                <a:sym typeface="Wingdings" charset="0"/>
              </a:rPr>
              <a:t>Cholesterol transport – mechanism uncertain</a:t>
            </a:r>
          </a:p>
          <a:p>
            <a:pPr lvl="1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400">
                <a:sym typeface="Wingdings" charset="0"/>
              </a:rPr>
              <a:t>Absence causes sitosterolemia: </a:t>
            </a:r>
          </a:p>
          <a:p>
            <a:pPr lvl="2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>
                <a:sym typeface="Wingdings" charset="0"/>
              </a:rPr>
              <a:t>Defective secretion of dietary sterols</a:t>
            </a:r>
          </a:p>
          <a:p>
            <a:pPr lvl="2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>
                <a:sym typeface="Wingdings" charset="0"/>
              </a:rPr>
              <a:t>Increased absorption of plant and dietary plant sterols</a:t>
            </a:r>
          </a:p>
          <a:p>
            <a:pPr lvl="2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/>
              <a:t>Hypercholesterolemia</a:t>
            </a:r>
          </a:p>
          <a:p>
            <a:pPr lvl="2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/>
              <a:t>Early atherosclerosis</a:t>
            </a:r>
          </a:p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55078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Bilirubin Transport</a:t>
            </a:r>
          </a:p>
        </p:txBody>
      </p:sp>
      <p:pic>
        <p:nvPicPr>
          <p:cNvPr id="11776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38300"/>
            <a:ext cx="76200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5586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563" y="0"/>
            <a:ext cx="7024687" cy="673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4" name="Rectangle 7"/>
          <p:cNvSpPr>
            <a:spLocks noChangeArrowheads="1"/>
          </p:cNvSpPr>
          <p:nvPr/>
        </p:nvSpPr>
        <p:spPr bwMode="auto">
          <a:xfrm>
            <a:off x="0" y="1668463"/>
            <a:ext cx="2279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/>
              <a:t>Na+-taurocholate</a:t>
            </a:r>
          </a:p>
          <a:p>
            <a:r>
              <a:rPr lang="en-US" sz="1400"/>
              <a:t>cotransporting polypeptide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6B1F93-7E2A-5946-91A6-9A5177031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22777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0123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>
                <a:latin typeface="Arial" charset="0"/>
                <a:ea typeface="ＭＳ Ｐゴシック" charset="0"/>
                <a:cs typeface="ＭＳ Ｐゴシック" charset="0"/>
              </a:rPr>
              <a:t>Molecular Pathways of Bile Synthesis</a:t>
            </a:r>
            <a:endParaRPr lang="en-US" sz="4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100" b="1" dirty="0">
                <a:latin typeface="Arial" charset="0"/>
                <a:ea typeface="ＭＳ Ｐゴシック" charset="0"/>
                <a:cs typeface="ＭＳ Ｐゴシック" charset="0"/>
              </a:rPr>
              <a:t>Final bile composition depends on transporters in </a:t>
            </a:r>
            <a:r>
              <a:rPr lang="en-US" sz="2100" b="1" dirty="0" err="1">
                <a:latin typeface="Arial" charset="0"/>
                <a:ea typeface="ＭＳ Ｐゴシック" charset="0"/>
                <a:cs typeface="ＭＳ Ｐゴシック" charset="0"/>
              </a:rPr>
              <a:t>cholangiocyte</a:t>
            </a:r>
            <a:r>
              <a:rPr lang="en-US" sz="2100" b="1" dirty="0">
                <a:latin typeface="Arial" charset="0"/>
                <a:ea typeface="ＭＳ Ｐゴシック" charset="0"/>
                <a:cs typeface="ＭＳ Ｐゴシック" charset="0"/>
              </a:rPr>
              <a:t> membrane</a:t>
            </a:r>
          </a:p>
          <a:p>
            <a:pPr lvl="1"/>
            <a:r>
              <a:rPr lang="en-US" sz="2000" dirty="0">
                <a:latin typeface="Arial" charset="0"/>
                <a:ea typeface="ＭＳ Ｐゴシック" charset="0"/>
              </a:rPr>
              <a:t>Chloride-bicarbonate anion exchanger 2 (</a:t>
            </a:r>
            <a:r>
              <a:rPr lang="en-US" sz="2000" b="1" dirty="0">
                <a:latin typeface="Arial" charset="0"/>
                <a:ea typeface="ＭＳ Ｐゴシック" charset="0"/>
              </a:rPr>
              <a:t>AE2</a:t>
            </a:r>
            <a:r>
              <a:rPr lang="en-US" sz="2000" dirty="0">
                <a:latin typeface="Arial" charset="0"/>
                <a:ea typeface="ＭＳ Ｐゴシック" charset="0"/>
              </a:rPr>
              <a:t>)&gt;&gt;</a:t>
            </a:r>
            <a:r>
              <a:rPr lang="en-US" sz="2000" dirty="0" err="1">
                <a:latin typeface="Arial Bold" charset="0"/>
                <a:ea typeface="ＭＳ Ｐゴシック" charset="0"/>
              </a:rPr>
              <a:t>Cl</a:t>
            </a:r>
            <a:r>
              <a:rPr lang="en-US" sz="2000" dirty="0">
                <a:latin typeface="Arial Bold" charset="0"/>
                <a:ea typeface="ＭＳ Ｐゴシック" charset="0"/>
              </a:rPr>
              <a:t>-/HCOO-</a:t>
            </a:r>
            <a:endParaRPr lang="en-US" sz="2000" dirty="0">
              <a:latin typeface="Arial" charset="0"/>
              <a:ea typeface="ＭＳ Ｐゴシック" charset="0"/>
            </a:endParaRPr>
          </a:p>
          <a:p>
            <a:pPr lvl="1"/>
            <a:r>
              <a:rPr lang="en-US" sz="2000" dirty="0">
                <a:latin typeface="Arial" charset="0"/>
                <a:ea typeface="ＭＳ Ｐゴシック" charset="0"/>
              </a:rPr>
              <a:t>Cystic fibrosis </a:t>
            </a:r>
            <a:r>
              <a:rPr lang="en-US" sz="2000" dirty="0" err="1">
                <a:latin typeface="Arial" charset="0"/>
                <a:ea typeface="ＭＳ Ｐゴシック" charset="0"/>
              </a:rPr>
              <a:t>transmembrane</a:t>
            </a:r>
            <a:r>
              <a:rPr lang="en-US" sz="2000" dirty="0">
                <a:latin typeface="Arial" charset="0"/>
                <a:ea typeface="ＭＳ Ｐゴシック" charset="0"/>
              </a:rPr>
              <a:t> conductance regulator, a chloride channel (</a:t>
            </a:r>
            <a:r>
              <a:rPr lang="en-US" sz="2000" b="1" dirty="0">
                <a:latin typeface="Arial" charset="0"/>
                <a:ea typeface="ＭＳ Ｐゴシック" charset="0"/>
              </a:rPr>
              <a:t>CFTR</a:t>
            </a:r>
            <a:r>
              <a:rPr lang="en-US" sz="2000" dirty="0">
                <a:latin typeface="Arial" charset="0"/>
                <a:ea typeface="ＭＳ Ｐゴシック" charset="0"/>
              </a:rPr>
              <a:t>)&gt;&gt;</a:t>
            </a:r>
            <a:r>
              <a:rPr lang="en-US" sz="2000" dirty="0" err="1">
                <a:latin typeface="Arial Bold" charset="0"/>
                <a:ea typeface="ＭＳ Ｐゴシック" charset="0"/>
              </a:rPr>
              <a:t>Cl</a:t>
            </a:r>
            <a:r>
              <a:rPr lang="en-US" sz="2000" dirty="0">
                <a:latin typeface="Arial Bold" charset="0"/>
                <a:ea typeface="ＭＳ Ｐゴシック" charset="0"/>
              </a:rPr>
              <a:t>-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pic>
        <p:nvPicPr>
          <p:cNvPr id="59396" name="Picture 4" descr="bile product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057400"/>
            <a:ext cx="4162425" cy="4038600"/>
          </a:xfrm>
        </p:spPr>
      </p:pic>
    </p:spTree>
    <p:extLst>
      <p:ext uri="{BB962C8B-B14F-4D97-AF65-F5344CB8AC3E}">
        <p14:creationId xmlns:p14="http://schemas.microsoft.com/office/powerpoint/2010/main" val="26142283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3500" dirty="0">
                <a:latin typeface="Arial" charset="0"/>
                <a:ea typeface="ＭＳ Ｐゴシック" charset="0"/>
                <a:cs typeface="ＭＳ Ｐゴシック" charset="0"/>
              </a:rPr>
              <a:t>Molecular Pathways of Bile Synthesis</a:t>
            </a:r>
            <a:endParaRPr lang="en-US" sz="36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95400"/>
            <a:ext cx="3810000" cy="4572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Bile formation dependent on coordinated functions of </a:t>
            </a:r>
            <a:r>
              <a:rPr lang="en-US" sz="1800" b="1" dirty="0" err="1">
                <a:latin typeface="Arial" charset="0"/>
                <a:ea typeface="ＭＳ Ｐゴシック" charset="0"/>
                <a:cs typeface="ＭＳ Ｐゴシック" charset="0"/>
              </a:rPr>
              <a:t>hepatobiliary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 transport systems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!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Secretion of BA</a:t>
            </a:r>
            <a:r>
              <a:rPr lang="ja-JP" altLang="en-US" sz="1800" b="1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s from sinusoid into bile</a:t>
            </a:r>
          </a:p>
          <a:p>
            <a:pPr>
              <a:lnSpc>
                <a:spcPct val="80000"/>
              </a:lnSpc>
            </a:pP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Sodium-</a:t>
            </a:r>
            <a:r>
              <a:rPr lang="en-US" sz="1600" dirty="0" err="1">
                <a:latin typeface="Arial" charset="0"/>
                <a:ea typeface="ＭＳ Ｐゴシック" charset="0"/>
                <a:cs typeface="ＭＳ Ｐゴシック" charset="0"/>
              </a:rPr>
              <a:t>Taurocholate</a:t>
            </a: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>
                <a:latin typeface="Arial" charset="0"/>
                <a:ea typeface="ＭＳ Ｐゴシック" charset="0"/>
                <a:cs typeface="ＭＳ Ｐゴシック" charset="0"/>
              </a:rPr>
              <a:t>Cotransporter</a:t>
            </a: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 Protein (</a:t>
            </a:r>
            <a:r>
              <a:rPr lang="en-US" sz="1600" b="1" dirty="0">
                <a:latin typeface="Arial" charset="0"/>
                <a:ea typeface="ＭＳ Ｐゴシック" charset="0"/>
                <a:cs typeface="ＭＳ Ｐゴシック" charset="0"/>
              </a:rPr>
              <a:t>NTCP</a:t>
            </a: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)&gt;&gt;</a:t>
            </a:r>
            <a:r>
              <a:rPr lang="en-US" sz="1600" dirty="0" err="1">
                <a:latin typeface="Arial Bold" charset="0"/>
                <a:ea typeface="ＭＳ Ｐゴシック" charset="0"/>
                <a:cs typeface="ＭＳ Ｐゴシック" charset="0"/>
              </a:rPr>
              <a:t>cBA</a:t>
            </a:r>
            <a:r>
              <a:rPr lang="ja-JP" altLang="en-US" sz="1600" dirty="0">
                <a:latin typeface="Arial Bold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1600" dirty="0">
                <a:latin typeface="Arial Bold" charset="0"/>
                <a:ea typeface="ＭＳ Ｐゴシック" charset="0"/>
                <a:cs typeface="ＭＳ Ｐゴシック" charset="0"/>
              </a:rPr>
              <a:t>s w/ Na+</a:t>
            </a:r>
            <a:endParaRPr lang="en-US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Organic Anion-Transporting Polypeptide 2 (</a:t>
            </a:r>
            <a:r>
              <a:rPr lang="en-US" sz="1600" b="1" dirty="0">
                <a:latin typeface="Arial" charset="0"/>
                <a:ea typeface="ＭＳ Ｐゴシック" charset="0"/>
                <a:cs typeface="ＭＳ Ｐゴシック" charset="0"/>
              </a:rPr>
              <a:t>OATP2</a:t>
            </a: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)&gt;&gt;</a:t>
            </a:r>
            <a:r>
              <a:rPr lang="en-US" sz="1600" dirty="0" err="1">
                <a:latin typeface="Arial Bold" charset="0"/>
                <a:ea typeface="ＭＳ Ｐゴシック" charset="0"/>
                <a:cs typeface="ＭＳ Ｐゴシック" charset="0"/>
              </a:rPr>
              <a:t>uBA</a:t>
            </a:r>
            <a:r>
              <a:rPr lang="ja-JP" altLang="en-US" sz="1600" dirty="0">
                <a:latin typeface="Arial Bold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1600" dirty="0">
                <a:latin typeface="Arial Bold" charset="0"/>
                <a:ea typeface="ＭＳ Ｐゴシック" charset="0"/>
                <a:cs typeface="ＭＳ Ｐゴシック" charset="0"/>
              </a:rPr>
              <a:t>s/</a:t>
            </a:r>
            <a:r>
              <a:rPr lang="en-US" sz="1600" dirty="0" err="1">
                <a:latin typeface="Arial Bold" charset="0"/>
                <a:ea typeface="ＭＳ Ｐゴシック" charset="0"/>
                <a:cs typeface="ＭＳ Ｐゴシック" charset="0"/>
              </a:rPr>
              <a:t>Bili</a:t>
            </a:r>
            <a:r>
              <a:rPr lang="en-US" sz="1600" dirty="0">
                <a:latin typeface="Arial Bold" charset="0"/>
                <a:ea typeface="ＭＳ Ｐゴシック" charset="0"/>
                <a:cs typeface="ＭＳ Ｐゴシック" charset="0"/>
              </a:rPr>
              <a:t>/other OA</a:t>
            </a:r>
            <a:r>
              <a:rPr lang="ja-JP" altLang="en-US" sz="1600" dirty="0">
                <a:latin typeface="Arial Bold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1600" dirty="0">
                <a:latin typeface="Arial Bold" charset="0"/>
                <a:ea typeface="ＭＳ Ｐゴシック" charset="0"/>
                <a:cs typeface="ＭＳ Ｐゴシック" charset="0"/>
              </a:rPr>
              <a:t>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Rate limiting</a:t>
            </a:r>
            <a:r>
              <a:rPr lang="en-US" sz="1800" b="1" i="1" dirty="0">
                <a:latin typeface="Arial" charset="0"/>
                <a:ea typeface="ＭＳ Ｐゴシック" charset="0"/>
                <a:cs typeface="ＭＳ Ｐゴシック" charset="0"/>
              </a:rPr>
              <a:t> active 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transport across </a:t>
            </a:r>
            <a:r>
              <a:rPr lang="en-US" sz="1800" b="1" dirty="0" err="1">
                <a:latin typeface="Arial" charset="0"/>
                <a:ea typeface="ＭＳ Ｐゴシック" charset="0"/>
                <a:cs typeface="ＭＳ Ｐゴシック" charset="0"/>
              </a:rPr>
              <a:t>canalicular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 membrane</a:t>
            </a:r>
            <a:endParaRPr lang="en-US" sz="16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1600" i="1" dirty="0">
                <a:latin typeface="Arial Italic" charset="0"/>
                <a:ea typeface="ＭＳ Ｐゴシック" charset="0"/>
                <a:cs typeface="ＭＳ Ｐゴシック" charset="0"/>
              </a:rPr>
              <a:t>via</a:t>
            </a:r>
            <a:r>
              <a:rPr lang="en-US" sz="1600" dirty="0">
                <a:latin typeface="Arial Italic" charset="0"/>
                <a:ea typeface="ＭＳ Ｐゴシック" charset="0"/>
                <a:cs typeface="ＭＳ Ｐゴシック" charset="0"/>
              </a:rPr>
              <a:t> ATP-Binding-Cassette Transport Proteins (</a:t>
            </a:r>
            <a:r>
              <a:rPr lang="en-US" sz="1600" b="1" dirty="0">
                <a:latin typeface="Arial Italic" charset="0"/>
                <a:ea typeface="ＭＳ Ｐゴシック" charset="0"/>
                <a:cs typeface="ＭＳ Ｐゴシック" charset="0"/>
              </a:rPr>
              <a:t>ABC</a:t>
            </a:r>
            <a:r>
              <a:rPr lang="en-US" sz="1600" dirty="0">
                <a:latin typeface="Arial Italic" charset="0"/>
                <a:ea typeface="ＭＳ Ｐゴシック" charset="0"/>
                <a:cs typeface="ＭＳ Ｐゴシック" charset="0"/>
              </a:rPr>
              <a:t>-transporters)</a:t>
            </a:r>
          </a:p>
          <a:p>
            <a:pPr>
              <a:lnSpc>
                <a:spcPct val="80000"/>
              </a:lnSpc>
            </a:pP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Bile Salt Export Pump (</a:t>
            </a:r>
            <a:r>
              <a:rPr lang="en-US" sz="1600" b="1" dirty="0">
                <a:latin typeface="Arial" charset="0"/>
                <a:ea typeface="ＭＳ Ｐゴシック" charset="0"/>
                <a:cs typeface="ＭＳ Ｐゴシック" charset="0"/>
              </a:rPr>
              <a:t>BSEP</a:t>
            </a: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)&gt;&gt;</a:t>
            </a:r>
            <a:r>
              <a:rPr lang="en-US" sz="1600" dirty="0" err="1">
                <a:latin typeface="Arial Bold" charset="0"/>
                <a:ea typeface="ＭＳ Ｐゴシック" charset="0"/>
                <a:cs typeface="ＭＳ Ｐゴシック" charset="0"/>
              </a:rPr>
              <a:t>cBA</a:t>
            </a:r>
            <a:r>
              <a:rPr lang="ja-JP" altLang="en-US" sz="1600" dirty="0">
                <a:latin typeface="Arial Bold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1600" dirty="0">
                <a:latin typeface="Arial Bold" charset="0"/>
                <a:ea typeface="ＭＳ Ｐゴシック" charset="0"/>
                <a:cs typeface="ＭＳ Ｐゴシック" charset="0"/>
              </a:rPr>
              <a:t>s</a:t>
            </a:r>
            <a:endParaRPr lang="en-US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Multidrug Resistance Associated Protein 2 (</a:t>
            </a:r>
            <a:r>
              <a:rPr lang="en-US" sz="1600" b="1" dirty="0">
                <a:latin typeface="Arial" charset="0"/>
                <a:ea typeface="ＭＳ Ｐゴシック" charset="0"/>
                <a:cs typeface="ＭＳ Ｐゴシック" charset="0"/>
              </a:rPr>
              <a:t>MRP2</a:t>
            </a: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)&gt;&gt;</a:t>
            </a:r>
            <a:r>
              <a:rPr lang="en-US" sz="1600" dirty="0" err="1">
                <a:latin typeface="Arial Bold" charset="0"/>
                <a:ea typeface="ＭＳ Ｐゴシック" charset="0"/>
                <a:cs typeface="ＭＳ Ｐゴシック" charset="0"/>
              </a:rPr>
              <a:t>cBili</a:t>
            </a:r>
            <a:r>
              <a:rPr lang="en-US" sz="1600" dirty="0">
                <a:latin typeface="Arial Bold" charset="0"/>
                <a:ea typeface="ＭＳ Ｐゴシック" charset="0"/>
                <a:cs typeface="ＭＳ Ｐゴシック" charset="0"/>
              </a:rPr>
              <a:t>/glutathione/OA</a:t>
            </a:r>
            <a:r>
              <a:rPr lang="ja-JP" altLang="en-US" sz="1600" dirty="0">
                <a:latin typeface="Arial Bold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1600" dirty="0">
                <a:latin typeface="Arial Bold" charset="0"/>
                <a:ea typeface="ＭＳ Ｐゴシック" charset="0"/>
                <a:cs typeface="ＭＳ Ｐゴシック" charset="0"/>
              </a:rPr>
              <a:t>s</a:t>
            </a:r>
            <a:endParaRPr lang="en-US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Multidrug Resistance P-glycoprotein  2/3(</a:t>
            </a:r>
            <a:r>
              <a:rPr lang="en-US" sz="1600" b="1" dirty="0">
                <a:latin typeface="Arial" charset="0"/>
                <a:ea typeface="ＭＳ Ｐゴシック" charset="0"/>
                <a:cs typeface="ＭＳ Ｐゴシック" charset="0"/>
              </a:rPr>
              <a:t>MDR2/3</a:t>
            </a: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)&gt;&gt;</a:t>
            </a:r>
            <a:r>
              <a:rPr lang="en-US" sz="1600" dirty="0">
                <a:latin typeface="Arial Bold" charset="0"/>
                <a:ea typeface="ＭＳ Ｐゴシック" charset="0"/>
                <a:cs typeface="ＭＳ Ｐゴシック" charset="0"/>
              </a:rPr>
              <a:t>flips Phospholipids to inner </a:t>
            </a:r>
            <a:r>
              <a:rPr lang="en-US" sz="1600" dirty="0" err="1">
                <a:latin typeface="Arial Bold" charset="0"/>
                <a:ea typeface="ＭＳ Ｐゴシック" charset="0"/>
                <a:cs typeface="ＭＳ Ｐゴシック" charset="0"/>
              </a:rPr>
              <a:t>canalicular</a:t>
            </a:r>
            <a:r>
              <a:rPr lang="en-US" sz="1600" dirty="0">
                <a:latin typeface="Arial Bold" charset="0"/>
                <a:ea typeface="ＭＳ Ｐゴシック" charset="0"/>
                <a:cs typeface="ＭＳ Ｐゴシック" charset="0"/>
              </a:rPr>
              <a:t> membrane</a:t>
            </a:r>
            <a:endParaRPr lang="en-US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endParaRPr lang="en-US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endParaRPr lang="en-US" sz="16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3252" name="Picture 4" descr="fig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362200"/>
            <a:ext cx="4495800" cy="3048000"/>
          </a:xfrm>
        </p:spPr>
      </p:pic>
    </p:spTree>
    <p:extLst>
      <p:ext uri="{BB962C8B-B14F-4D97-AF65-F5344CB8AC3E}">
        <p14:creationId xmlns:p14="http://schemas.microsoft.com/office/powerpoint/2010/main" val="13726653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Molecular Pathways of Bile Synthesis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Arial" charset="0"/>
                <a:ea typeface="ＭＳ Ｐゴシック" charset="0"/>
                <a:cs typeface="ＭＳ Ｐゴシック" charset="0"/>
              </a:rPr>
              <a:t>Hepatocellular Bile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Sodium-</a:t>
            </a:r>
            <a:r>
              <a:rPr lang="en-US" sz="1800" dirty="0" err="1">
                <a:latin typeface="Arial" charset="0"/>
                <a:ea typeface="ＭＳ Ｐゴシック" charset="0"/>
                <a:cs typeface="ＭＳ Ｐゴシック" charset="0"/>
              </a:rPr>
              <a:t>Taurocholate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dirty="0" err="1">
                <a:latin typeface="Arial" charset="0"/>
                <a:ea typeface="ＭＳ Ｐゴシック" charset="0"/>
                <a:cs typeface="ＭＳ Ｐゴシック" charset="0"/>
              </a:rPr>
              <a:t>Cotransporter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Protein (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NTCP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Organic Anion-Transporting Polypeptide 2 (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OATP2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ATP-Binding-Cassette Transport Proteins (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ABC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-transporters)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Bile Salt Export Pump (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BSEP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n-US" sz="1800" dirty="0" err="1">
                <a:latin typeface="Arial" charset="0"/>
                <a:ea typeface="ＭＳ Ｐゴシック" charset="0"/>
                <a:cs typeface="ＭＳ Ｐゴシック" charset="0"/>
              </a:rPr>
              <a:t>Muitidrug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Resistance Associated Protein 2 (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MRP2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Multidrug Resistance P-glycoprotein 3 (</a:t>
            </a: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MDR3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)</a:t>
            </a:r>
          </a:p>
          <a:p>
            <a:pPr>
              <a:lnSpc>
                <a:spcPct val="80000"/>
              </a:lnSpc>
            </a:pPr>
            <a:endParaRPr lang="en-US" sz="1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sz="1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5300" name="Picture 4" descr="fig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362200"/>
            <a:ext cx="4495800" cy="3048000"/>
          </a:xfrm>
        </p:spPr>
      </p:pic>
    </p:spTree>
    <p:extLst>
      <p:ext uri="{BB962C8B-B14F-4D97-AF65-F5344CB8AC3E}">
        <p14:creationId xmlns:p14="http://schemas.microsoft.com/office/powerpoint/2010/main" val="1098496129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>
                <a:latin typeface="Arial" charset="0"/>
                <a:ea typeface="ＭＳ Ｐゴシック" charset="0"/>
                <a:cs typeface="ＭＳ Ｐゴシック" charset="0"/>
              </a:rPr>
              <a:t>Molecular Pathways of Bile Synthesis</a:t>
            </a:r>
            <a:endParaRPr lang="en-US" sz="4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100" b="1" dirty="0">
                <a:latin typeface="Arial" charset="0"/>
                <a:ea typeface="ＭＳ Ｐゴシック" charset="0"/>
                <a:cs typeface="ＭＳ Ｐゴシック" charset="0"/>
              </a:rPr>
              <a:t>Final bile composition depends on transporters in </a:t>
            </a:r>
            <a:r>
              <a:rPr lang="en-US" sz="2100" b="1" dirty="0" err="1">
                <a:latin typeface="Arial" charset="0"/>
                <a:ea typeface="ＭＳ Ｐゴシック" charset="0"/>
                <a:cs typeface="ＭＳ Ｐゴシック" charset="0"/>
              </a:rPr>
              <a:t>cholangiocyte</a:t>
            </a:r>
            <a:r>
              <a:rPr lang="en-US" sz="2100" b="1" dirty="0">
                <a:latin typeface="Arial" charset="0"/>
                <a:ea typeface="ＭＳ Ｐゴシック" charset="0"/>
                <a:cs typeface="ＭＳ Ｐゴシック" charset="0"/>
              </a:rPr>
              <a:t> membrane</a:t>
            </a:r>
          </a:p>
          <a:p>
            <a:pPr lvl="1"/>
            <a:r>
              <a:rPr lang="en-US" sz="2000" dirty="0">
                <a:latin typeface="Arial" charset="0"/>
                <a:ea typeface="ＭＳ Ｐゴシック" charset="0"/>
              </a:rPr>
              <a:t>Chloride-bicarbonate anion exchanger 2 (</a:t>
            </a:r>
            <a:r>
              <a:rPr lang="en-US" sz="2000" b="1" dirty="0">
                <a:latin typeface="Arial" charset="0"/>
                <a:ea typeface="ＭＳ Ｐゴシック" charset="0"/>
              </a:rPr>
              <a:t>AE2</a:t>
            </a:r>
            <a:r>
              <a:rPr lang="en-US" sz="2000" dirty="0">
                <a:latin typeface="Arial" charset="0"/>
                <a:ea typeface="ＭＳ Ｐゴシック" charset="0"/>
              </a:rPr>
              <a:t>)&gt;&gt;</a:t>
            </a:r>
            <a:r>
              <a:rPr lang="en-US" sz="2000" dirty="0" err="1">
                <a:latin typeface="Arial Bold" charset="0"/>
                <a:ea typeface="ＭＳ Ｐゴシック" charset="0"/>
              </a:rPr>
              <a:t>Cl</a:t>
            </a:r>
            <a:r>
              <a:rPr lang="en-US" sz="2000" dirty="0">
                <a:latin typeface="Arial Bold" charset="0"/>
                <a:ea typeface="ＭＳ Ｐゴシック" charset="0"/>
              </a:rPr>
              <a:t>-/HCOO-</a:t>
            </a:r>
            <a:endParaRPr lang="en-US" sz="2000" dirty="0">
              <a:latin typeface="Arial" charset="0"/>
              <a:ea typeface="ＭＳ Ｐゴシック" charset="0"/>
            </a:endParaRPr>
          </a:p>
          <a:p>
            <a:pPr lvl="1"/>
            <a:r>
              <a:rPr lang="en-US" sz="2000" dirty="0">
                <a:latin typeface="Arial" charset="0"/>
                <a:ea typeface="ＭＳ Ｐゴシック" charset="0"/>
              </a:rPr>
              <a:t>Cystic fibrosis </a:t>
            </a:r>
            <a:r>
              <a:rPr lang="en-US" sz="2000" dirty="0" err="1">
                <a:latin typeface="Arial" charset="0"/>
                <a:ea typeface="ＭＳ Ｐゴシック" charset="0"/>
              </a:rPr>
              <a:t>transmembrane</a:t>
            </a:r>
            <a:r>
              <a:rPr lang="en-US" sz="2000" dirty="0">
                <a:latin typeface="Arial" charset="0"/>
                <a:ea typeface="ＭＳ Ｐゴシック" charset="0"/>
              </a:rPr>
              <a:t> conductance regulator, a chloride channel (</a:t>
            </a:r>
            <a:r>
              <a:rPr lang="en-US" sz="2000" b="1" dirty="0">
                <a:latin typeface="Arial" charset="0"/>
                <a:ea typeface="ＭＳ Ｐゴシック" charset="0"/>
              </a:rPr>
              <a:t>CFTR</a:t>
            </a:r>
            <a:r>
              <a:rPr lang="en-US" sz="2000" dirty="0">
                <a:latin typeface="Arial" charset="0"/>
                <a:ea typeface="ＭＳ Ｐゴシック" charset="0"/>
              </a:rPr>
              <a:t>)&gt;&gt;</a:t>
            </a:r>
            <a:r>
              <a:rPr lang="en-US" sz="2000" dirty="0" err="1">
                <a:latin typeface="Arial Bold" charset="0"/>
                <a:ea typeface="ＭＳ Ｐゴシック" charset="0"/>
              </a:rPr>
              <a:t>Cl</a:t>
            </a:r>
            <a:r>
              <a:rPr lang="en-US" sz="2000" dirty="0">
                <a:latin typeface="Arial Bold" charset="0"/>
                <a:ea typeface="ＭＳ Ｐゴシック" charset="0"/>
              </a:rPr>
              <a:t>-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pic>
        <p:nvPicPr>
          <p:cNvPr id="59396" name="Picture 4" descr="bile product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057400"/>
            <a:ext cx="4162425" cy="4038600"/>
          </a:xfrm>
        </p:spPr>
      </p:pic>
    </p:spTree>
    <p:extLst>
      <p:ext uri="{BB962C8B-B14F-4D97-AF65-F5344CB8AC3E}">
        <p14:creationId xmlns:p14="http://schemas.microsoft.com/office/powerpoint/2010/main" val="26142283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>
                <a:latin typeface="Arial" charset="0"/>
                <a:ea typeface="ＭＳ Ｐゴシック" charset="0"/>
                <a:cs typeface="ＭＳ Ｐゴシック" charset="0"/>
              </a:rPr>
              <a:t>Molecular Pathways of Bile Synthesis</a:t>
            </a:r>
          </a:p>
        </p:txBody>
      </p:sp>
      <p:sp>
        <p:nvSpPr>
          <p:cNvPr id="6144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b="1" dirty="0" err="1">
                <a:latin typeface="Arial" charset="0"/>
                <a:ea typeface="ＭＳ Ｐゴシック" charset="0"/>
                <a:cs typeface="ＭＳ Ｐゴシック" charset="0"/>
              </a:rPr>
              <a:t>Cholangiocellular</a:t>
            </a:r>
            <a:r>
              <a:rPr lang="en-US" sz="2800" b="1" dirty="0">
                <a:latin typeface="Arial" charset="0"/>
                <a:ea typeface="ＭＳ Ｐゴシック" charset="0"/>
                <a:cs typeface="ＭＳ Ｐゴシック" charset="0"/>
              </a:rPr>
              <a:t> bile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Chloride-bicarbonate anion exchanger 2 (</a:t>
            </a:r>
            <a:r>
              <a:rPr lang="en-US" sz="2400" b="1" dirty="0">
                <a:latin typeface="Arial" charset="0"/>
                <a:ea typeface="ＭＳ Ｐゴシック" charset="0"/>
              </a:rPr>
              <a:t>AE2</a:t>
            </a:r>
            <a:r>
              <a:rPr lang="en-US" sz="2400" dirty="0">
                <a:latin typeface="Arial" charset="0"/>
                <a:ea typeface="ＭＳ Ｐゴシック" charset="0"/>
              </a:rPr>
              <a:t>)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Cystic fibrosis </a:t>
            </a:r>
            <a:r>
              <a:rPr lang="en-US" sz="2400" dirty="0" err="1">
                <a:latin typeface="Arial" charset="0"/>
                <a:ea typeface="ＭＳ Ｐゴシック" charset="0"/>
              </a:rPr>
              <a:t>transmembrane</a:t>
            </a:r>
            <a:r>
              <a:rPr lang="en-US" sz="2400" dirty="0">
                <a:latin typeface="Arial" charset="0"/>
                <a:ea typeface="ＭＳ Ｐゴシック" charset="0"/>
              </a:rPr>
              <a:t> conductance regulator (</a:t>
            </a:r>
            <a:r>
              <a:rPr lang="en-US" sz="2400" b="1" dirty="0">
                <a:latin typeface="Arial" charset="0"/>
                <a:ea typeface="ＭＳ Ｐゴシック" charset="0"/>
              </a:rPr>
              <a:t>CFTR</a:t>
            </a:r>
            <a:r>
              <a:rPr lang="en-US" sz="2400" dirty="0">
                <a:latin typeface="Arial" charset="0"/>
                <a:ea typeface="ＭＳ Ｐゴシック" charset="0"/>
              </a:rPr>
              <a:t>)</a:t>
            </a:r>
          </a:p>
        </p:txBody>
      </p:sp>
      <p:pic>
        <p:nvPicPr>
          <p:cNvPr id="61444" name="Picture 7" descr="bile product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6775" y="2057400"/>
            <a:ext cx="4162425" cy="4038600"/>
          </a:xfrm>
          <a:noFill/>
        </p:spPr>
      </p:pic>
    </p:spTree>
    <p:extLst>
      <p:ext uri="{BB962C8B-B14F-4D97-AF65-F5344CB8AC3E}">
        <p14:creationId xmlns:p14="http://schemas.microsoft.com/office/powerpoint/2010/main" val="2164434411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3118" y="725751"/>
            <a:ext cx="7200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69967" y="1465459"/>
            <a:ext cx="3903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                        EFFECTS OF BILE ACIDS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8617" y="2330778"/>
            <a:ext cx="432682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/>
              <a:t>Digestion of Fats</a:t>
            </a:r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r>
              <a:rPr lang="en-US" dirty="0"/>
              <a:t>Toxic to hepatocytes and </a:t>
            </a:r>
            <a:r>
              <a:rPr lang="en-US" dirty="0" err="1"/>
              <a:t>cholangiocytes</a:t>
            </a: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r>
              <a:rPr lang="en-US" dirty="0"/>
              <a:t>Critical in Cellular Homeostasis</a:t>
            </a:r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5878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Bile salts aid intestinal fat digestion</a:t>
            </a:r>
          </a:p>
        </p:txBody>
      </p:sp>
      <p:pic>
        <p:nvPicPr>
          <p:cNvPr id="112643" name="Picture 10" descr="44_01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2" t="8154" r="2924" b="12177"/>
          <a:stretch>
            <a:fillRect/>
          </a:stretch>
        </p:blipFill>
        <p:spPr>
          <a:xfrm>
            <a:off x="406400" y="1260475"/>
            <a:ext cx="8377238" cy="5067300"/>
          </a:xfrm>
          <a:noFill/>
        </p:spPr>
      </p:pic>
      <p:sp>
        <p:nvSpPr>
          <p:cNvPr id="112644" name="Text Box 14"/>
          <p:cNvSpPr txBox="1">
            <a:spLocks noChangeArrowheads="1"/>
          </p:cNvSpPr>
          <p:nvPr/>
        </p:nvSpPr>
        <p:spPr bwMode="auto">
          <a:xfrm>
            <a:off x="7723188" y="6292850"/>
            <a:ext cx="1284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CC3300"/>
                </a:solidFill>
              </a:rPr>
              <a:t>Fig 44-13</a:t>
            </a:r>
          </a:p>
        </p:txBody>
      </p:sp>
    </p:spTree>
    <p:extLst>
      <p:ext uri="{BB962C8B-B14F-4D97-AF65-F5344CB8AC3E}">
        <p14:creationId xmlns:p14="http://schemas.microsoft.com/office/powerpoint/2010/main" val="8399189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2"/>
          <p:cNvSpPr>
            <a:spLocks noGrp="1" noChangeArrowheads="1"/>
          </p:cNvSpPr>
          <p:nvPr>
            <p:ph type="title"/>
          </p:nvPr>
        </p:nvSpPr>
        <p:spPr>
          <a:xfrm>
            <a:off x="17463" y="152400"/>
            <a:ext cx="9109075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Bile acid accumulation</a:t>
            </a:r>
            <a:r>
              <a:rPr lang="en-US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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hepatocyte damage</a:t>
            </a:r>
          </a:p>
        </p:txBody>
      </p:sp>
      <p:sp>
        <p:nvSpPr>
          <p:cNvPr id="627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7745413" cy="3697288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110000"/>
              </a:lnSpc>
            </a:pPr>
            <a:r>
              <a:rPr lang="en-US" b="1">
                <a:latin typeface="Arial" charset="0"/>
                <a:ea typeface="ＭＳ Ｐゴシック" charset="0"/>
                <a:cs typeface="ＭＳ Ｐゴシック" charset="0"/>
                <a:sym typeface="Symbol" charset="0"/>
              </a:rPr>
              <a:t></a:t>
            </a:r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 apoptosis</a:t>
            </a:r>
          </a:p>
          <a:p>
            <a:pPr eaLnBrk="1" hangingPunct="1">
              <a:lnSpc>
                <a:spcPct val="110000"/>
              </a:lnSpc>
            </a:pPr>
            <a:r>
              <a:rPr lang="en-US" b="1">
                <a:latin typeface="Arial" charset="0"/>
                <a:ea typeface="ＭＳ Ｐゴシック" charset="0"/>
                <a:cs typeface="ＭＳ Ｐゴシック" charset="0"/>
                <a:sym typeface="Symbol" charset="0"/>
              </a:rPr>
              <a:t> </a:t>
            </a:r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membrane fluidity</a:t>
            </a:r>
          </a:p>
          <a:p>
            <a:pPr eaLnBrk="1" hangingPunct="1">
              <a:lnSpc>
                <a:spcPct val="110000"/>
              </a:lnSpc>
            </a:pPr>
            <a:r>
              <a:rPr lang="en-US" b="1">
                <a:latin typeface="Arial" charset="0"/>
                <a:ea typeface="ＭＳ Ｐゴシック" charset="0"/>
                <a:cs typeface="ＭＳ Ｐゴシック" charset="0"/>
                <a:sym typeface="Symbol" charset="0"/>
              </a:rPr>
              <a:t></a:t>
            </a:r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 cell signaling</a:t>
            </a:r>
          </a:p>
          <a:p>
            <a:pPr lvl="2" eaLnBrk="1" hangingPunct="1">
              <a:lnSpc>
                <a:spcPct val="110000"/>
              </a:lnSpc>
            </a:pPr>
            <a:r>
              <a:rPr lang="en-US" b="1">
                <a:latin typeface="Arial" charset="0"/>
                <a:ea typeface="ＭＳ Ｐゴシック" charset="0"/>
              </a:rPr>
              <a:t>Fas, PKC, Ca</a:t>
            </a:r>
            <a:r>
              <a:rPr lang="en-US" b="1" baseline="30000">
                <a:latin typeface="Arial" charset="0"/>
                <a:ea typeface="ＭＳ Ｐゴシック" charset="0"/>
              </a:rPr>
              <a:t>2+</a:t>
            </a:r>
            <a:r>
              <a:rPr lang="en-US" b="1">
                <a:latin typeface="Arial" charset="0"/>
                <a:ea typeface="ＭＳ Ｐゴシック" charset="0"/>
              </a:rPr>
              <a:t>, …</a:t>
            </a:r>
            <a:endParaRPr lang="en-US" b="1" baseline="30000"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? role in hepatocyte transformation</a:t>
            </a:r>
          </a:p>
          <a:p>
            <a:pPr eaLnBrk="1" hangingPunct="1">
              <a:lnSpc>
                <a:spcPct val="110000"/>
              </a:lnSpc>
            </a:pPr>
            <a:r>
              <a:rPr lang="en-US" b="1">
                <a:latin typeface="Arial" charset="0"/>
                <a:ea typeface="ＭＳ Ｐゴシック" charset="0"/>
                <a:cs typeface="ＭＳ Ｐゴシック" charset="0"/>
                <a:sym typeface="Symbol" charset="0"/>
              </a:rPr>
              <a:t></a:t>
            </a:r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 pro-inflammatory cytokine expression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41388" y="4995863"/>
            <a:ext cx="7108825" cy="946150"/>
            <a:chOff x="593" y="3197"/>
            <a:chExt cx="4478" cy="596"/>
          </a:xfrm>
        </p:grpSpPr>
        <p:sp>
          <p:nvSpPr>
            <p:cNvPr id="143382" name="AutoShape 5"/>
            <p:cNvSpPr>
              <a:spLocks noChangeArrowheads="1"/>
            </p:cNvSpPr>
            <p:nvPr/>
          </p:nvSpPr>
          <p:spPr bwMode="auto">
            <a:xfrm>
              <a:off x="593" y="3263"/>
              <a:ext cx="687" cy="478"/>
            </a:xfrm>
            <a:prstGeom prst="rightArrow">
              <a:avLst>
                <a:gd name="adj1" fmla="val 50000"/>
                <a:gd name="adj2" fmla="val 35931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383" name="Rectangle 6"/>
            <p:cNvSpPr>
              <a:spLocks noChangeArrowheads="1"/>
            </p:cNvSpPr>
            <p:nvPr/>
          </p:nvSpPr>
          <p:spPr bwMode="auto">
            <a:xfrm>
              <a:off x="1406" y="3233"/>
              <a:ext cx="3546" cy="5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384" name="Text Box 7"/>
            <p:cNvSpPr txBox="1">
              <a:spLocks noChangeArrowheads="1"/>
            </p:cNvSpPr>
            <p:nvPr/>
          </p:nvSpPr>
          <p:spPr bwMode="auto">
            <a:xfrm>
              <a:off x="1273" y="3197"/>
              <a:ext cx="3798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sz="2800" b="1">
                  <a:solidFill>
                    <a:srgbClr val="00FFFF"/>
                  </a:solidFill>
                </a:rPr>
                <a:t>The hepatocyte must maintain </a:t>
              </a:r>
              <a:r>
                <a:rPr lang="en-US" sz="2800" b="1"/>
                <a:t>safe</a:t>
              </a:r>
              <a:r>
                <a:rPr lang="en-US" sz="2800" b="1">
                  <a:solidFill>
                    <a:srgbClr val="00FFFF"/>
                  </a:solidFill>
                </a:rPr>
                <a:t> intracellular BA levels</a:t>
              </a:r>
              <a:endParaRPr lang="en-US" sz="2800">
                <a:solidFill>
                  <a:srgbClr val="00FFFF"/>
                </a:solidFill>
                <a:latin typeface="Times New Roman" charset="0"/>
              </a:endParaRPr>
            </a:p>
          </p:txBody>
        </p:sp>
      </p:grpSp>
      <p:sp>
        <p:nvSpPr>
          <p:cNvPr id="143364" name="Text Box 8"/>
          <p:cNvSpPr txBox="1">
            <a:spLocks noChangeArrowheads="1"/>
          </p:cNvSpPr>
          <p:nvPr/>
        </p:nvSpPr>
        <p:spPr bwMode="auto">
          <a:xfrm>
            <a:off x="211138" y="6346825"/>
            <a:ext cx="27860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Guicciardi &amp; Gores, </a:t>
            </a:r>
            <a:r>
              <a:rPr lang="en-US" sz="1200" i="1"/>
              <a:t>Dig Liver Dis </a:t>
            </a:r>
            <a:r>
              <a:rPr lang="en-US" sz="1200"/>
              <a:t>2002</a:t>
            </a:r>
          </a:p>
        </p:txBody>
      </p:sp>
      <p:sp>
        <p:nvSpPr>
          <p:cNvPr id="143365" name="Text Box 9"/>
          <p:cNvSpPr txBox="1">
            <a:spLocks noChangeArrowheads="1"/>
          </p:cNvSpPr>
          <p:nvPr/>
        </p:nvSpPr>
        <p:spPr bwMode="auto">
          <a:xfrm>
            <a:off x="5824538" y="6348413"/>
            <a:ext cx="29622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Paumgartner &amp; Beuers, </a:t>
            </a:r>
            <a:r>
              <a:rPr lang="en-US" sz="1200" i="1"/>
              <a:t>Hepatology </a:t>
            </a:r>
            <a:r>
              <a:rPr lang="en-US" sz="1200"/>
              <a:t>2002</a:t>
            </a:r>
          </a:p>
        </p:txBody>
      </p:sp>
      <p:grpSp>
        <p:nvGrpSpPr>
          <p:cNvPr id="143366" name="Group 10"/>
          <p:cNvGrpSpPr>
            <a:grpSpLocks/>
          </p:cNvGrpSpPr>
          <p:nvPr/>
        </p:nvGrpSpPr>
        <p:grpSpPr bwMode="auto">
          <a:xfrm>
            <a:off x="6308725" y="1428750"/>
            <a:ext cx="1733550" cy="1250950"/>
            <a:chOff x="975" y="1896"/>
            <a:chExt cx="302" cy="218"/>
          </a:xfrm>
        </p:grpSpPr>
        <p:sp>
          <p:nvSpPr>
            <p:cNvPr id="143367" name="Freeform 11"/>
            <p:cNvSpPr>
              <a:spLocks/>
            </p:cNvSpPr>
            <p:nvPr/>
          </p:nvSpPr>
          <p:spPr bwMode="auto">
            <a:xfrm>
              <a:off x="975" y="2028"/>
              <a:ext cx="75" cy="86"/>
            </a:xfrm>
            <a:custGeom>
              <a:avLst/>
              <a:gdLst>
                <a:gd name="T0" fmla="*/ 0 w 378"/>
                <a:gd name="T1" fmla="*/ 0 h 490"/>
                <a:gd name="T2" fmla="*/ 0 w 378"/>
                <a:gd name="T3" fmla="*/ 0 h 490"/>
                <a:gd name="T4" fmla="*/ 0 w 378"/>
                <a:gd name="T5" fmla="*/ 0 h 490"/>
                <a:gd name="T6" fmla="*/ 0 w 378"/>
                <a:gd name="T7" fmla="*/ 0 h 490"/>
                <a:gd name="T8" fmla="*/ 0 w 378"/>
                <a:gd name="T9" fmla="*/ 0 h 490"/>
                <a:gd name="T10" fmla="*/ 0 w 378"/>
                <a:gd name="T11" fmla="*/ 0 h 490"/>
                <a:gd name="T12" fmla="*/ 0 w 378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8"/>
                <a:gd name="T22" fmla="*/ 0 h 490"/>
                <a:gd name="T23" fmla="*/ 378 w 378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8" h="490">
                  <a:moveTo>
                    <a:pt x="188" y="0"/>
                  </a:moveTo>
                  <a:lnTo>
                    <a:pt x="378" y="124"/>
                  </a:lnTo>
                  <a:lnTo>
                    <a:pt x="378" y="369"/>
                  </a:lnTo>
                  <a:lnTo>
                    <a:pt x="188" y="490"/>
                  </a:lnTo>
                  <a:lnTo>
                    <a:pt x="0" y="369"/>
                  </a:lnTo>
                  <a:lnTo>
                    <a:pt x="0" y="124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368" name="Freeform 12"/>
            <p:cNvSpPr>
              <a:spLocks/>
            </p:cNvSpPr>
            <p:nvPr/>
          </p:nvSpPr>
          <p:spPr bwMode="auto">
            <a:xfrm>
              <a:off x="1087" y="1963"/>
              <a:ext cx="75" cy="87"/>
            </a:xfrm>
            <a:custGeom>
              <a:avLst/>
              <a:gdLst>
                <a:gd name="T0" fmla="*/ 0 w 380"/>
                <a:gd name="T1" fmla="*/ 0 h 490"/>
                <a:gd name="T2" fmla="*/ 0 w 380"/>
                <a:gd name="T3" fmla="*/ 0 h 490"/>
                <a:gd name="T4" fmla="*/ 0 w 380"/>
                <a:gd name="T5" fmla="*/ 0 h 490"/>
                <a:gd name="T6" fmla="*/ 0 w 380"/>
                <a:gd name="T7" fmla="*/ 0 h 490"/>
                <a:gd name="T8" fmla="*/ 0 w 380"/>
                <a:gd name="T9" fmla="*/ 0 h 490"/>
                <a:gd name="T10" fmla="*/ 0 w 380"/>
                <a:gd name="T11" fmla="*/ 0 h 490"/>
                <a:gd name="T12" fmla="*/ 0 w 380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0"/>
                <a:gd name="T22" fmla="*/ 0 h 490"/>
                <a:gd name="T23" fmla="*/ 380 w 380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0" h="490">
                  <a:moveTo>
                    <a:pt x="190" y="0"/>
                  </a:moveTo>
                  <a:lnTo>
                    <a:pt x="380" y="122"/>
                  </a:lnTo>
                  <a:lnTo>
                    <a:pt x="380" y="366"/>
                  </a:lnTo>
                  <a:lnTo>
                    <a:pt x="190" y="490"/>
                  </a:lnTo>
                  <a:lnTo>
                    <a:pt x="0" y="366"/>
                  </a:lnTo>
                  <a:lnTo>
                    <a:pt x="0" y="122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369" name="Freeform 13"/>
            <p:cNvSpPr>
              <a:spLocks/>
            </p:cNvSpPr>
            <p:nvPr/>
          </p:nvSpPr>
          <p:spPr bwMode="auto">
            <a:xfrm>
              <a:off x="1050" y="2028"/>
              <a:ext cx="75" cy="86"/>
            </a:xfrm>
            <a:custGeom>
              <a:avLst/>
              <a:gdLst>
                <a:gd name="T0" fmla="*/ 0 w 377"/>
                <a:gd name="T1" fmla="*/ 0 h 490"/>
                <a:gd name="T2" fmla="*/ 0 w 377"/>
                <a:gd name="T3" fmla="*/ 0 h 490"/>
                <a:gd name="T4" fmla="*/ 0 w 377"/>
                <a:gd name="T5" fmla="*/ 0 h 490"/>
                <a:gd name="T6" fmla="*/ 0 w 377"/>
                <a:gd name="T7" fmla="*/ 0 h 490"/>
                <a:gd name="T8" fmla="*/ 0 w 377"/>
                <a:gd name="T9" fmla="*/ 0 h 490"/>
                <a:gd name="T10" fmla="*/ 0 w 377"/>
                <a:gd name="T11" fmla="*/ 0 h 490"/>
                <a:gd name="T12" fmla="*/ 0 w 377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7"/>
                <a:gd name="T22" fmla="*/ 0 h 490"/>
                <a:gd name="T23" fmla="*/ 377 w 377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7" h="490">
                  <a:moveTo>
                    <a:pt x="188" y="0"/>
                  </a:moveTo>
                  <a:lnTo>
                    <a:pt x="377" y="122"/>
                  </a:lnTo>
                  <a:lnTo>
                    <a:pt x="377" y="367"/>
                  </a:lnTo>
                  <a:lnTo>
                    <a:pt x="188" y="490"/>
                  </a:lnTo>
                  <a:lnTo>
                    <a:pt x="0" y="367"/>
                  </a:lnTo>
                  <a:lnTo>
                    <a:pt x="0" y="122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370" name="Freeform 14"/>
            <p:cNvSpPr>
              <a:spLocks/>
            </p:cNvSpPr>
            <p:nvPr/>
          </p:nvSpPr>
          <p:spPr bwMode="auto">
            <a:xfrm>
              <a:off x="1161" y="1962"/>
              <a:ext cx="76" cy="67"/>
            </a:xfrm>
            <a:custGeom>
              <a:avLst/>
              <a:gdLst>
                <a:gd name="T0" fmla="*/ 0 w 379"/>
                <a:gd name="T1" fmla="*/ 0 h 374"/>
                <a:gd name="T2" fmla="*/ 0 w 379"/>
                <a:gd name="T3" fmla="*/ 0 h 374"/>
                <a:gd name="T4" fmla="*/ 0 w 379"/>
                <a:gd name="T5" fmla="*/ 0 h 374"/>
                <a:gd name="T6" fmla="*/ 0 w 379"/>
                <a:gd name="T7" fmla="*/ 0 h 374"/>
                <a:gd name="T8" fmla="*/ 0 w 379"/>
                <a:gd name="T9" fmla="*/ 0 h 374"/>
                <a:gd name="T10" fmla="*/ 0 w 379"/>
                <a:gd name="T11" fmla="*/ 0 h 3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9"/>
                <a:gd name="T19" fmla="*/ 0 h 374"/>
                <a:gd name="T20" fmla="*/ 379 w 379"/>
                <a:gd name="T21" fmla="*/ 374 h 3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9" h="374">
                  <a:moveTo>
                    <a:pt x="190" y="0"/>
                  </a:moveTo>
                  <a:lnTo>
                    <a:pt x="379" y="124"/>
                  </a:lnTo>
                  <a:lnTo>
                    <a:pt x="379" y="372"/>
                  </a:lnTo>
                  <a:lnTo>
                    <a:pt x="0" y="374"/>
                  </a:lnTo>
                  <a:lnTo>
                    <a:pt x="0" y="12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371" name="Line 15"/>
            <p:cNvSpPr>
              <a:spLocks noChangeShapeType="1"/>
            </p:cNvSpPr>
            <p:nvPr/>
          </p:nvSpPr>
          <p:spPr bwMode="auto">
            <a:xfrm flipV="1">
              <a:off x="1050" y="2025"/>
              <a:ext cx="0" cy="2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372" name="Line 16"/>
            <p:cNvSpPr>
              <a:spLocks noChangeShapeType="1"/>
            </p:cNvSpPr>
            <p:nvPr/>
          </p:nvSpPr>
          <p:spPr bwMode="auto">
            <a:xfrm flipV="1">
              <a:off x="1161" y="1960"/>
              <a:ext cx="1" cy="2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373" name="Line 17"/>
            <p:cNvSpPr>
              <a:spLocks noChangeShapeType="1"/>
            </p:cNvSpPr>
            <p:nvPr/>
          </p:nvSpPr>
          <p:spPr bwMode="auto">
            <a:xfrm>
              <a:off x="1199" y="1918"/>
              <a:ext cx="0" cy="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374" name="Line 18"/>
            <p:cNvSpPr>
              <a:spLocks noChangeShapeType="1"/>
            </p:cNvSpPr>
            <p:nvPr/>
          </p:nvSpPr>
          <p:spPr bwMode="auto">
            <a:xfrm flipH="1">
              <a:off x="1199" y="1896"/>
              <a:ext cx="39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375" name="Line 19"/>
            <p:cNvSpPr>
              <a:spLocks noChangeShapeType="1"/>
            </p:cNvSpPr>
            <p:nvPr/>
          </p:nvSpPr>
          <p:spPr bwMode="auto">
            <a:xfrm>
              <a:off x="1277" y="1918"/>
              <a:ext cx="0" cy="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376" name="Line 20"/>
            <p:cNvSpPr>
              <a:spLocks noChangeShapeType="1"/>
            </p:cNvSpPr>
            <p:nvPr/>
          </p:nvSpPr>
          <p:spPr bwMode="auto">
            <a:xfrm flipH="1" flipV="1">
              <a:off x="1238" y="1896"/>
              <a:ext cx="39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377" name="Line 21"/>
            <p:cNvSpPr>
              <a:spLocks noChangeShapeType="1"/>
            </p:cNvSpPr>
            <p:nvPr/>
          </p:nvSpPr>
          <p:spPr bwMode="auto">
            <a:xfrm>
              <a:off x="1161" y="1896"/>
              <a:ext cx="38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378" name="Rectangle 22"/>
            <p:cNvSpPr>
              <a:spLocks noChangeArrowheads="1"/>
            </p:cNvSpPr>
            <p:nvPr/>
          </p:nvSpPr>
          <p:spPr bwMode="auto">
            <a:xfrm>
              <a:off x="1125" y="1960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379" name="Rectangle 23"/>
            <p:cNvSpPr>
              <a:spLocks noChangeArrowheads="1"/>
            </p:cNvSpPr>
            <p:nvPr/>
          </p:nvSpPr>
          <p:spPr bwMode="auto">
            <a:xfrm>
              <a:off x="1125" y="1953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380" name="Rectangle 24"/>
            <p:cNvSpPr>
              <a:spLocks noChangeArrowheads="1"/>
            </p:cNvSpPr>
            <p:nvPr/>
          </p:nvSpPr>
          <p:spPr bwMode="auto">
            <a:xfrm>
              <a:off x="1125" y="1946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381" name="Rectangle 25"/>
            <p:cNvSpPr>
              <a:spLocks noChangeArrowheads="1"/>
            </p:cNvSpPr>
            <p:nvPr/>
          </p:nvSpPr>
          <p:spPr bwMode="auto">
            <a:xfrm>
              <a:off x="1125" y="1940"/>
              <a:ext cx="1" cy="3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8305018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7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7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7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27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27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27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7715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AutoShape 2"/>
          <p:cNvSpPr>
            <a:spLocks noChangeAspect="1" noChangeArrowheads="1"/>
          </p:cNvSpPr>
          <p:nvPr/>
        </p:nvSpPr>
        <p:spPr bwMode="auto">
          <a:xfrm>
            <a:off x="2036763" y="1751013"/>
            <a:ext cx="5495925" cy="4645025"/>
          </a:xfrm>
          <a:prstGeom prst="roundRect">
            <a:avLst>
              <a:gd name="adj" fmla="val 8032"/>
            </a:avLst>
          </a:prstGeom>
          <a:noFill/>
          <a:ln w="5715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149506" name="Oval 3"/>
          <p:cNvSpPr>
            <a:spLocks noChangeAspect="1" noChangeArrowheads="1"/>
          </p:cNvSpPr>
          <p:nvPr/>
        </p:nvSpPr>
        <p:spPr bwMode="auto">
          <a:xfrm>
            <a:off x="6851650" y="3167063"/>
            <a:ext cx="1357313" cy="1822450"/>
          </a:xfrm>
          <a:prstGeom prst="ellipse">
            <a:avLst/>
          </a:prstGeom>
          <a:solidFill>
            <a:schemeClr val="hlink"/>
          </a:solidFill>
          <a:ln w="571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07" name="Rectangle 4"/>
          <p:cNvSpPr>
            <a:spLocks noChangeAspect="1" noChangeArrowheads="1"/>
          </p:cNvSpPr>
          <p:nvPr/>
        </p:nvSpPr>
        <p:spPr bwMode="auto">
          <a:xfrm>
            <a:off x="7554913" y="3133725"/>
            <a:ext cx="731837" cy="1908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08" name="Rectangle 5"/>
          <p:cNvSpPr>
            <a:spLocks noChangeAspect="1" noChangeArrowheads="1"/>
          </p:cNvSpPr>
          <p:nvPr/>
        </p:nvSpPr>
        <p:spPr bwMode="auto">
          <a:xfrm>
            <a:off x="1138238" y="2662238"/>
            <a:ext cx="595312" cy="271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1200" b="1">
                <a:solidFill>
                  <a:schemeClr val="accent2"/>
                </a:solidFill>
              </a:rPr>
              <a:t>NTCP</a:t>
            </a:r>
          </a:p>
        </p:txBody>
      </p:sp>
      <p:sp>
        <p:nvSpPr>
          <p:cNvPr id="149509" name="Oval 6"/>
          <p:cNvSpPr>
            <a:spLocks noChangeArrowheads="1"/>
          </p:cNvSpPr>
          <p:nvPr/>
        </p:nvSpPr>
        <p:spPr bwMode="auto">
          <a:xfrm>
            <a:off x="6684963" y="3273425"/>
            <a:ext cx="460375" cy="515938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666666"/>
              </a:gs>
            </a:gsLst>
            <a:path path="rect">
              <a:fillToRect r="100000" b="100000"/>
            </a:path>
          </a:gradFill>
          <a:ln>
            <a:noFill/>
          </a:ln>
          <a:extLst>
            <a:ext uri="{91240B29-F687-4f45-9708-019B960494DF}">
              <a14:hiddenLine xmlns=""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10" name="Freeform 7" descr="75%"/>
          <p:cNvSpPr>
            <a:spLocks/>
          </p:cNvSpPr>
          <p:nvPr/>
        </p:nvSpPr>
        <p:spPr bwMode="auto">
          <a:xfrm>
            <a:off x="2400300" y="2019300"/>
            <a:ext cx="4365625" cy="4222750"/>
          </a:xfrm>
          <a:custGeom>
            <a:avLst/>
            <a:gdLst>
              <a:gd name="T0" fmla="*/ 2147483647 w 3028"/>
              <a:gd name="T1" fmla="*/ 2147483647 h 2293"/>
              <a:gd name="T2" fmla="*/ 2147483647 w 3028"/>
              <a:gd name="T3" fmla="*/ 2147483647 h 2293"/>
              <a:gd name="T4" fmla="*/ 2147483647 w 3028"/>
              <a:gd name="T5" fmla="*/ 2147483647 h 2293"/>
              <a:gd name="T6" fmla="*/ 2147483647 w 3028"/>
              <a:gd name="T7" fmla="*/ 2147483647 h 2293"/>
              <a:gd name="T8" fmla="*/ 2147483647 w 3028"/>
              <a:gd name="T9" fmla="*/ 2147483647 h 2293"/>
              <a:gd name="T10" fmla="*/ 2147483647 w 3028"/>
              <a:gd name="T11" fmla="*/ 2147483647 h 2293"/>
              <a:gd name="T12" fmla="*/ 2147483647 w 3028"/>
              <a:gd name="T13" fmla="*/ 2147483647 h 2293"/>
              <a:gd name="T14" fmla="*/ 2147483647 w 3028"/>
              <a:gd name="T15" fmla="*/ 2147483647 h 2293"/>
              <a:gd name="T16" fmla="*/ 2147483647 w 3028"/>
              <a:gd name="T17" fmla="*/ 2147483647 h 2293"/>
              <a:gd name="T18" fmla="*/ 2147483647 w 3028"/>
              <a:gd name="T19" fmla="*/ 2147483647 h 229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028"/>
              <a:gd name="T31" fmla="*/ 0 h 2293"/>
              <a:gd name="T32" fmla="*/ 3028 w 3028"/>
              <a:gd name="T33" fmla="*/ 2293 h 229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028" h="2293">
                <a:moveTo>
                  <a:pt x="1595" y="2262"/>
                </a:moveTo>
                <a:cubicBezTo>
                  <a:pt x="1279" y="2293"/>
                  <a:pt x="993" y="2228"/>
                  <a:pt x="766" y="2219"/>
                </a:cubicBezTo>
                <a:cubicBezTo>
                  <a:pt x="539" y="2210"/>
                  <a:pt x="347" y="2256"/>
                  <a:pt x="230" y="2208"/>
                </a:cubicBezTo>
                <a:cubicBezTo>
                  <a:pt x="113" y="2160"/>
                  <a:pt x="86" y="2178"/>
                  <a:pt x="64" y="1932"/>
                </a:cubicBezTo>
                <a:cubicBezTo>
                  <a:pt x="42" y="1686"/>
                  <a:pt x="0" y="1023"/>
                  <a:pt x="96" y="732"/>
                </a:cubicBezTo>
                <a:cubicBezTo>
                  <a:pt x="192" y="441"/>
                  <a:pt x="248" y="276"/>
                  <a:pt x="642" y="187"/>
                </a:cubicBezTo>
                <a:cubicBezTo>
                  <a:pt x="1036" y="98"/>
                  <a:pt x="2066" y="0"/>
                  <a:pt x="2459" y="200"/>
                </a:cubicBezTo>
                <a:cubicBezTo>
                  <a:pt x="2851" y="401"/>
                  <a:pt x="2961" y="1089"/>
                  <a:pt x="2995" y="1393"/>
                </a:cubicBezTo>
                <a:cubicBezTo>
                  <a:pt x="3028" y="1697"/>
                  <a:pt x="2891" y="1882"/>
                  <a:pt x="2657" y="2028"/>
                </a:cubicBezTo>
                <a:cubicBezTo>
                  <a:pt x="2424" y="2173"/>
                  <a:pt x="1910" y="2230"/>
                  <a:pt x="1595" y="2262"/>
                </a:cubicBezTo>
                <a:close/>
              </a:path>
            </a:pathLst>
          </a:custGeom>
          <a:pattFill prst="pct75">
            <a:fgClr>
              <a:srgbClr val="4D4D4D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11" name="Freeform 8"/>
          <p:cNvSpPr>
            <a:spLocks/>
          </p:cNvSpPr>
          <p:nvPr/>
        </p:nvSpPr>
        <p:spPr bwMode="auto">
          <a:xfrm>
            <a:off x="2535238" y="2292350"/>
            <a:ext cx="4168775" cy="3905250"/>
          </a:xfrm>
          <a:custGeom>
            <a:avLst/>
            <a:gdLst>
              <a:gd name="T0" fmla="*/ 2147483647 w 2891"/>
              <a:gd name="T1" fmla="*/ 2147483647 h 2121"/>
              <a:gd name="T2" fmla="*/ 2147483647 w 2891"/>
              <a:gd name="T3" fmla="*/ 2147483647 h 2121"/>
              <a:gd name="T4" fmla="*/ 2147483647 w 2891"/>
              <a:gd name="T5" fmla="*/ 2147483647 h 2121"/>
              <a:gd name="T6" fmla="*/ 2147483647 w 2891"/>
              <a:gd name="T7" fmla="*/ 2147483647 h 2121"/>
              <a:gd name="T8" fmla="*/ 2147483647 w 2891"/>
              <a:gd name="T9" fmla="*/ 2147483647 h 2121"/>
              <a:gd name="T10" fmla="*/ 2147483647 w 2891"/>
              <a:gd name="T11" fmla="*/ 2147483647 h 2121"/>
              <a:gd name="T12" fmla="*/ 2147483647 w 2891"/>
              <a:gd name="T13" fmla="*/ 2147483647 h 2121"/>
              <a:gd name="T14" fmla="*/ 2147483647 w 2891"/>
              <a:gd name="T15" fmla="*/ 2147483647 h 2121"/>
              <a:gd name="T16" fmla="*/ 2147483647 w 2891"/>
              <a:gd name="T17" fmla="*/ 2147483647 h 2121"/>
              <a:gd name="T18" fmla="*/ 2147483647 w 2891"/>
              <a:gd name="T19" fmla="*/ 2147483647 h 2121"/>
              <a:gd name="T20" fmla="*/ 2147483647 w 2891"/>
              <a:gd name="T21" fmla="*/ 2147483647 h 2121"/>
              <a:gd name="T22" fmla="*/ 2147483647 w 2891"/>
              <a:gd name="T23" fmla="*/ 2147483647 h 2121"/>
              <a:gd name="T24" fmla="*/ 2147483647 w 2891"/>
              <a:gd name="T25" fmla="*/ 2147483647 h 2121"/>
              <a:gd name="T26" fmla="*/ 2147483647 w 2891"/>
              <a:gd name="T27" fmla="*/ 2147483647 h 2121"/>
              <a:gd name="T28" fmla="*/ 2147483647 w 2891"/>
              <a:gd name="T29" fmla="*/ 2147483647 h 2121"/>
              <a:gd name="T30" fmla="*/ 2147483647 w 2891"/>
              <a:gd name="T31" fmla="*/ 2147483647 h 2121"/>
              <a:gd name="T32" fmla="*/ 2147483647 w 2891"/>
              <a:gd name="T33" fmla="*/ 2147483647 h 2121"/>
              <a:gd name="T34" fmla="*/ 2147483647 w 2891"/>
              <a:gd name="T35" fmla="*/ 2147483647 h 2121"/>
              <a:gd name="T36" fmla="*/ 2147483647 w 2891"/>
              <a:gd name="T37" fmla="*/ 2147483647 h 2121"/>
              <a:gd name="T38" fmla="*/ 2147483647 w 2891"/>
              <a:gd name="T39" fmla="*/ 2147483647 h 2121"/>
              <a:gd name="T40" fmla="*/ 2147483647 w 2891"/>
              <a:gd name="T41" fmla="*/ 2147483647 h 2121"/>
              <a:gd name="T42" fmla="*/ 2147483647 w 2891"/>
              <a:gd name="T43" fmla="*/ 2147483647 h 2121"/>
              <a:gd name="T44" fmla="*/ 2147483647 w 2891"/>
              <a:gd name="T45" fmla="*/ 2147483647 h 2121"/>
              <a:gd name="T46" fmla="*/ 2147483647 w 2891"/>
              <a:gd name="T47" fmla="*/ 2147483647 h 2121"/>
              <a:gd name="T48" fmla="*/ 2147483647 w 2891"/>
              <a:gd name="T49" fmla="*/ 2147483647 h 2121"/>
              <a:gd name="T50" fmla="*/ 2147483647 w 2891"/>
              <a:gd name="T51" fmla="*/ 2147483647 h 2121"/>
              <a:gd name="T52" fmla="*/ 2147483647 w 2891"/>
              <a:gd name="T53" fmla="*/ 2147483647 h 2121"/>
              <a:gd name="T54" fmla="*/ 2147483647 w 2891"/>
              <a:gd name="T55" fmla="*/ 2147483647 h 2121"/>
              <a:gd name="T56" fmla="*/ 2147483647 w 2891"/>
              <a:gd name="T57" fmla="*/ 2147483647 h 2121"/>
              <a:gd name="T58" fmla="*/ 2147483647 w 2891"/>
              <a:gd name="T59" fmla="*/ 2147483647 h 2121"/>
              <a:gd name="T60" fmla="*/ 2147483647 w 2891"/>
              <a:gd name="T61" fmla="*/ 2147483647 h 2121"/>
              <a:gd name="T62" fmla="*/ 2147483647 w 2891"/>
              <a:gd name="T63" fmla="*/ 2147483647 h 2121"/>
              <a:gd name="T64" fmla="*/ 2147483647 w 2891"/>
              <a:gd name="T65" fmla="*/ 2147483647 h 212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891"/>
              <a:gd name="T100" fmla="*/ 0 h 2121"/>
              <a:gd name="T101" fmla="*/ 2891 w 2891"/>
              <a:gd name="T102" fmla="*/ 2121 h 212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891" h="2121">
                <a:moveTo>
                  <a:pt x="1500" y="2092"/>
                </a:moveTo>
                <a:cubicBezTo>
                  <a:pt x="1395" y="2105"/>
                  <a:pt x="1322" y="2121"/>
                  <a:pt x="1223" y="2104"/>
                </a:cubicBezTo>
                <a:cubicBezTo>
                  <a:pt x="1124" y="2088"/>
                  <a:pt x="993" y="2005"/>
                  <a:pt x="905" y="1996"/>
                </a:cubicBezTo>
                <a:cubicBezTo>
                  <a:pt x="816" y="1987"/>
                  <a:pt x="807" y="2052"/>
                  <a:pt x="694" y="2051"/>
                </a:cubicBezTo>
                <a:cubicBezTo>
                  <a:pt x="581" y="2050"/>
                  <a:pt x="332" y="2057"/>
                  <a:pt x="225" y="1993"/>
                </a:cubicBezTo>
                <a:cubicBezTo>
                  <a:pt x="118" y="1929"/>
                  <a:pt x="52" y="1745"/>
                  <a:pt x="51" y="1669"/>
                </a:cubicBezTo>
                <a:cubicBezTo>
                  <a:pt x="50" y="1593"/>
                  <a:pt x="220" y="1580"/>
                  <a:pt x="217" y="1536"/>
                </a:cubicBezTo>
                <a:cubicBezTo>
                  <a:pt x="214" y="1492"/>
                  <a:pt x="41" y="1465"/>
                  <a:pt x="32" y="1403"/>
                </a:cubicBezTo>
                <a:cubicBezTo>
                  <a:pt x="23" y="1340"/>
                  <a:pt x="169" y="1221"/>
                  <a:pt x="166" y="1160"/>
                </a:cubicBezTo>
                <a:cubicBezTo>
                  <a:pt x="162" y="1099"/>
                  <a:pt x="21" y="1145"/>
                  <a:pt x="10" y="1038"/>
                </a:cubicBezTo>
                <a:cubicBezTo>
                  <a:pt x="0" y="930"/>
                  <a:pt x="65" y="613"/>
                  <a:pt x="107" y="514"/>
                </a:cubicBezTo>
                <a:cubicBezTo>
                  <a:pt x="148" y="416"/>
                  <a:pt x="212" y="489"/>
                  <a:pt x="254" y="445"/>
                </a:cubicBezTo>
                <a:cubicBezTo>
                  <a:pt x="296" y="400"/>
                  <a:pt x="304" y="303"/>
                  <a:pt x="358" y="246"/>
                </a:cubicBezTo>
                <a:cubicBezTo>
                  <a:pt x="412" y="190"/>
                  <a:pt x="488" y="113"/>
                  <a:pt x="574" y="108"/>
                </a:cubicBezTo>
                <a:cubicBezTo>
                  <a:pt x="660" y="102"/>
                  <a:pt x="776" y="223"/>
                  <a:pt x="875" y="214"/>
                </a:cubicBezTo>
                <a:cubicBezTo>
                  <a:pt x="974" y="205"/>
                  <a:pt x="1071" y="86"/>
                  <a:pt x="1170" y="54"/>
                </a:cubicBezTo>
                <a:cubicBezTo>
                  <a:pt x="1269" y="22"/>
                  <a:pt x="1378" y="0"/>
                  <a:pt x="1467" y="22"/>
                </a:cubicBezTo>
                <a:cubicBezTo>
                  <a:pt x="1555" y="44"/>
                  <a:pt x="1618" y="180"/>
                  <a:pt x="1703" y="188"/>
                </a:cubicBezTo>
                <a:cubicBezTo>
                  <a:pt x="1787" y="197"/>
                  <a:pt x="1870" y="84"/>
                  <a:pt x="1976" y="73"/>
                </a:cubicBezTo>
                <a:cubicBezTo>
                  <a:pt x="2083" y="62"/>
                  <a:pt x="2280" y="85"/>
                  <a:pt x="2342" y="121"/>
                </a:cubicBezTo>
                <a:cubicBezTo>
                  <a:pt x="2403" y="156"/>
                  <a:pt x="2325" y="257"/>
                  <a:pt x="2346" y="285"/>
                </a:cubicBezTo>
                <a:cubicBezTo>
                  <a:pt x="2366" y="313"/>
                  <a:pt x="2426" y="264"/>
                  <a:pt x="2464" y="290"/>
                </a:cubicBezTo>
                <a:cubicBezTo>
                  <a:pt x="2501" y="317"/>
                  <a:pt x="2564" y="397"/>
                  <a:pt x="2568" y="445"/>
                </a:cubicBezTo>
                <a:cubicBezTo>
                  <a:pt x="2571" y="492"/>
                  <a:pt x="2466" y="538"/>
                  <a:pt x="2486" y="578"/>
                </a:cubicBezTo>
                <a:cubicBezTo>
                  <a:pt x="2505" y="618"/>
                  <a:pt x="2663" y="620"/>
                  <a:pt x="2686" y="681"/>
                </a:cubicBezTo>
                <a:cubicBezTo>
                  <a:pt x="2709" y="742"/>
                  <a:pt x="2597" y="846"/>
                  <a:pt x="2627" y="942"/>
                </a:cubicBezTo>
                <a:cubicBezTo>
                  <a:pt x="2656" y="1039"/>
                  <a:pt x="2837" y="1161"/>
                  <a:pt x="2864" y="1261"/>
                </a:cubicBezTo>
                <a:cubicBezTo>
                  <a:pt x="2891" y="1360"/>
                  <a:pt x="2831" y="1472"/>
                  <a:pt x="2790" y="1542"/>
                </a:cubicBezTo>
                <a:cubicBezTo>
                  <a:pt x="2749" y="1612"/>
                  <a:pt x="2675" y="1624"/>
                  <a:pt x="2619" y="1683"/>
                </a:cubicBezTo>
                <a:cubicBezTo>
                  <a:pt x="2563" y="1742"/>
                  <a:pt x="2519" y="1848"/>
                  <a:pt x="2450" y="1894"/>
                </a:cubicBezTo>
                <a:cubicBezTo>
                  <a:pt x="2380" y="1939"/>
                  <a:pt x="2306" y="1950"/>
                  <a:pt x="2206" y="1958"/>
                </a:cubicBezTo>
                <a:cubicBezTo>
                  <a:pt x="2106" y="1966"/>
                  <a:pt x="1968" y="1916"/>
                  <a:pt x="1850" y="1938"/>
                </a:cubicBezTo>
                <a:cubicBezTo>
                  <a:pt x="1732" y="1960"/>
                  <a:pt x="1573" y="2060"/>
                  <a:pt x="1500" y="2092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12" name="Text Box 9"/>
          <p:cNvSpPr txBox="1">
            <a:spLocks noChangeArrowheads="1"/>
          </p:cNvSpPr>
          <p:nvPr/>
        </p:nvSpPr>
        <p:spPr bwMode="auto">
          <a:xfrm>
            <a:off x="7043738" y="3800475"/>
            <a:ext cx="1589087" cy="5175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Font typeface="Symbol" charset="0"/>
              <a:buChar char="­"/>
            </a:pPr>
            <a:r>
              <a:rPr lang="en-US" sz="1400" b="1">
                <a:solidFill>
                  <a:schemeClr val="accent1"/>
                </a:solidFill>
                <a:latin typeface="Comic Sans MS" charset="0"/>
                <a:sym typeface="Symbol" charset="0"/>
              </a:rPr>
              <a:t> BA canalicular</a:t>
            </a:r>
          </a:p>
          <a:p>
            <a:pPr algn="ctr">
              <a:buFont typeface="Symbol" charset="0"/>
              <a:buNone/>
            </a:pPr>
            <a:r>
              <a:rPr lang="en-US" sz="1400" b="1">
                <a:solidFill>
                  <a:schemeClr val="accent1"/>
                </a:solidFill>
                <a:latin typeface="Comic Sans MS" charset="0"/>
                <a:sym typeface="Symbol" charset="0"/>
              </a:rPr>
              <a:t>export</a:t>
            </a:r>
            <a:endParaRPr lang="en-US" sz="1400" b="1">
              <a:solidFill>
                <a:schemeClr val="accent1"/>
              </a:solidFill>
              <a:latin typeface="Comic Sans MS" charset="0"/>
            </a:endParaRPr>
          </a:p>
        </p:txBody>
      </p:sp>
      <p:sp>
        <p:nvSpPr>
          <p:cNvPr id="149513" name="Text Box 10"/>
          <p:cNvSpPr txBox="1">
            <a:spLocks noChangeArrowheads="1"/>
          </p:cNvSpPr>
          <p:nvPr/>
        </p:nvSpPr>
        <p:spPr bwMode="auto">
          <a:xfrm>
            <a:off x="581025" y="2259013"/>
            <a:ext cx="1236663" cy="3048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>
                <a:solidFill>
                  <a:schemeClr val="accent1"/>
                </a:solidFill>
                <a:latin typeface="Comic Sans MS" charset="0"/>
                <a:sym typeface="Symbol" charset="0"/>
              </a:rPr>
              <a:t> </a:t>
            </a:r>
            <a:r>
              <a:rPr lang="en-US" sz="1400" b="1">
                <a:solidFill>
                  <a:schemeClr val="accent1"/>
                </a:solidFill>
                <a:latin typeface="Comic Sans MS" charset="0"/>
              </a:rPr>
              <a:t>BA import</a:t>
            </a:r>
          </a:p>
        </p:txBody>
      </p:sp>
      <p:sp>
        <p:nvSpPr>
          <p:cNvPr id="149514" name="Rectangle 11"/>
          <p:cNvSpPr>
            <a:spLocks noChangeAspect="1" noChangeArrowheads="1"/>
          </p:cNvSpPr>
          <p:nvPr/>
        </p:nvSpPr>
        <p:spPr bwMode="auto">
          <a:xfrm>
            <a:off x="6608763" y="2955925"/>
            <a:ext cx="595312" cy="271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1200" b="1">
                <a:solidFill>
                  <a:schemeClr val="accent2"/>
                </a:solidFill>
              </a:rPr>
              <a:t>BSEP</a:t>
            </a:r>
          </a:p>
        </p:txBody>
      </p:sp>
      <p:sp>
        <p:nvSpPr>
          <p:cNvPr id="149515" name="Text Box 12"/>
          <p:cNvSpPr txBox="1">
            <a:spLocks noChangeArrowheads="1"/>
          </p:cNvSpPr>
          <p:nvPr/>
        </p:nvSpPr>
        <p:spPr bwMode="auto">
          <a:xfrm>
            <a:off x="2828925" y="4287838"/>
            <a:ext cx="9048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 i="1">
                <a:solidFill>
                  <a:srgbClr val="990099"/>
                </a:solidFill>
              </a:rPr>
              <a:t>ost </a:t>
            </a:r>
            <a:r>
              <a:rPr lang="en-US" sz="1000" b="1" i="1">
                <a:solidFill>
                  <a:srgbClr val="990099"/>
                </a:solidFill>
                <a:latin typeface="Symbol" charset="0"/>
              </a:rPr>
              <a:t>a</a:t>
            </a:r>
            <a:r>
              <a:rPr lang="en-US" sz="1000" b="1" i="1">
                <a:solidFill>
                  <a:srgbClr val="990099"/>
                </a:solidFill>
              </a:rPr>
              <a:t> &amp; </a:t>
            </a:r>
            <a:r>
              <a:rPr lang="en-US" sz="1000" b="1" i="1">
                <a:solidFill>
                  <a:srgbClr val="990099"/>
                </a:solidFill>
                <a:latin typeface="Symbol" charset="0"/>
              </a:rPr>
              <a:t>b</a:t>
            </a:r>
            <a:endParaRPr lang="en-US" sz="1000" b="1">
              <a:solidFill>
                <a:srgbClr val="990099"/>
              </a:solidFill>
              <a:latin typeface="Symbol" charset="0"/>
            </a:endParaRPr>
          </a:p>
        </p:txBody>
      </p:sp>
      <p:sp>
        <p:nvSpPr>
          <p:cNvPr id="149516" name="Text Box 13"/>
          <p:cNvSpPr txBox="1">
            <a:spLocks noChangeArrowheads="1"/>
          </p:cNvSpPr>
          <p:nvPr/>
        </p:nvSpPr>
        <p:spPr bwMode="auto">
          <a:xfrm>
            <a:off x="4113213" y="4760913"/>
            <a:ext cx="5413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 i="1">
                <a:solidFill>
                  <a:srgbClr val="990099"/>
                </a:solidFill>
              </a:rPr>
              <a:t>cyp7a</a:t>
            </a:r>
            <a:endParaRPr lang="en-US" sz="1000" b="1">
              <a:solidFill>
                <a:srgbClr val="990099"/>
              </a:solidFill>
            </a:endParaRPr>
          </a:p>
        </p:txBody>
      </p:sp>
      <p:sp>
        <p:nvSpPr>
          <p:cNvPr id="149517" name="Line 14"/>
          <p:cNvSpPr>
            <a:spLocks noChangeShapeType="1"/>
          </p:cNvSpPr>
          <p:nvPr/>
        </p:nvSpPr>
        <p:spPr bwMode="auto">
          <a:xfrm>
            <a:off x="4497388" y="5059363"/>
            <a:ext cx="15097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18" name="AutoShape 15"/>
          <p:cNvSpPr>
            <a:spLocks noChangeArrowheads="1"/>
          </p:cNvSpPr>
          <p:nvPr/>
        </p:nvSpPr>
        <p:spPr bwMode="auto">
          <a:xfrm>
            <a:off x="4621213" y="4935538"/>
            <a:ext cx="333375" cy="2460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700" b="1"/>
              <a:t>LRH-1</a:t>
            </a:r>
          </a:p>
        </p:txBody>
      </p:sp>
      <p:sp>
        <p:nvSpPr>
          <p:cNvPr id="149519" name="Text Box 16"/>
          <p:cNvSpPr txBox="1">
            <a:spLocks noChangeArrowheads="1"/>
          </p:cNvSpPr>
          <p:nvPr/>
        </p:nvSpPr>
        <p:spPr bwMode="auto">
          <a:xfrm>
            <a:off x="2751138" y="5227638"/>
            <a:ext cx="5413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 i="1">
                <a:solidFill>
                  <a:srgbClr val="990099"/>
                </a:solidFill>
              </a:rPr>
              <a:t>cyp3a</a:t>
            </a:r>
            <a:endParaRPr lang="en-US" sz="1000" b="1">
              <a:solidFill>
                <a:srgbClr val="990099"/>
              </a:solidFill>
            </a:endParaRPr>
          </a:p>
        </p:txBody>
      </p:sp>
      <p:sp>
        <p:nvSpPr>
          <p:cNvPr id="149520" name="Text Box 17"/>
          <p:cNvSpPr txBox="1">
            <a:spLocks noChangeArrowheads="1"/>
          </p:cNvSpPr>
          <p:nvPr/>
        </p:nvSpPr>
        <p:spPr bwMode="auto">
          <a:xfrm>
            <a:off x="3011488" y="5746750"/>
            <a:ext cx="2776537" cy="5175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Font typeface="Symbol" charset="0"/>
              <a:buChar char="­"/>
            </a:pPr>
            <a:r>
              <a:rPr lang="en-US" sz="1400" b="1">
                <a:solidFill>
                  <a:schemeClr val="accent1"/>
                </a:solidFill>
                <a:latin typeface="Comic Sans MS" charset="0"/>
                <a:sym typeface="Symbol" charset="0"/>
              </a:rPr>
              <a:t> BA metabolism</a:t>
            </a:r>
          </a:p>
          <a:p>
            <a:pPr algn="ctr">
              <a:buFont typeface="Symbol" charset="0"/>
              <a:buNone/>
            </a:pPr>
            <a:r>
              <a:rPr lang="en-US" sz="1400" b="1">
                <a:solidFill>
                  <a:schemeClr val="accent1"/>
                </a:solidFill>
                <a:latin typeface="Comic Sans MS" charset="0"/>
                <a:sym typeface="Symbol" charset="0"/>
              </a:rPr>
              <a:t>( hydroxylation &amp; conjugation)</a:t>
            </a:r>
          </a:p>
        </p:txBody>
      </p:sp>
      <p:sp>
        <p:nvSpPr>
          <p:cNvPr id="149521" name="Text Box 18"/>
          <p:cNvSpPr txBox="1">
            <a:spLocks noChangeArrowheads="1"/>
          </p:cNvSpPr>
          <p:nvPr/>
        </p:nvSpPr>
        <p:spPr bwMode="auto">
          <a:xfrm>
            <a:off x="3549650" y="3787775"/>
            <a:ext cx="498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 i="1">
                <a:solidFill>
                  <a:srgbClr val="990099"/>
                </a:solidFill>
              </a:rPr>
              <a:t>shp</a:t>
            </a:r>
            <a:endParaRPr lang="en-US" sz="1400" b="1">
              <a:solidFill>
                <a:srgbClr val="990099"/>
              </a:solidFill>
            </a:endParaRPr>
          </a:p>
        </p:txBody>
      </p:sp>
      <p:grpSp>
        <p:nvGrpSpPr>
          <p:cNvPr id="149522" name="Group 19"/>
          <p:cNvGrpSpPr>
            <a:grpSpLocks/>
          </p:cNvGrpSpPr>
          <p:nvPr/>
        </p:nvGrpSpPr>
        <p:grpSpPr bwMode="auto">
          <a:xfrm>
            <a:off x="5022850" y="3930650"/>
            <a:ext cx="584200" cy="428625"/>
            <a:chOff x="3443" y="2093"/>
            <a:chExt cx="368" cy="270"/>
          </a:xfrm>
        </p:grpSpPr>
        <p:sp>
          <p:nvSpPr>
            <p:cNvPr id="149633" name="Freeform 20"/>
            <p:cNvSpPr>
              <a:spLocks/>
            </p:cNvSpPr>
            <p:nvPr/>
          </p:nvSpPr>
          <p:spPr bwMode="auto">
            <a:xfrm>
              <a:off x="3443" y="2093"/>
              <a:ext cx="368" cy="270"/>
            </a:xfrm>
            <a:custGeom>
              <a:avLst/>
              <a:gdLst>
                <a:gd name="T0" fmla="*/ 0 w 794"/>
                <a:gd name="T1" fmla="*/ 0 h 583"/>
                <a:gd name="T2" fmla="*/ 0 w 794"/>
                <a:gd name="T3" fmla="*/ 0 h 583"/>
                <a:gd name="T4" fmla="*/ 0 w 794"/>
                <a:gd name="T5" fmla="*/ 0 h 583"/>
                <a:gd name="T6" fmla="*/ 0 w 794"/>
                <a:gd name="T7" fmla="*/ 0 h 583"/>
                <a:gd name="T8" fmla="*/ 0 w 794"/>
                <a:gd name="T9" fmla="*/ 0 h 583"/>
                <a:gd name="T10" fmla="*/ 0 w 794"/>
                <a:gd name="T11" fmla="*/ 0 h 5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94"/>
                <a:gd name="T19" fmla="*/ 0 h 583"/>
                <a:gd name="T20" fmla="*/ 794 w 794"/>
                <a:gd name="T21" fmla="*/ 583 h 5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94" h="583">
                  <a:moveTo>
                    <a:pt x="191" y="498"/>
                  </a:moveTo>
                  <a:cubicBezTo>
                    <a:pt x="122" y="412"/>
                    <a:pt x="0" y="97"/>
                    <a:pt x="86" y="49"/>
                  </a:cubicBezTo>
                  <a:cubicBezTo>
                    <a:pt x="171" y="0"/>
                    <a:pt x="619" y="143"/>
                    <a:pt x="707" y="206"/>
                  </a:cubicBezTo>
                  <a:cubicBezTo>
                    <a:pt x="794" y="268"/>
                    <a:pt x="643" y="363"/>
                    <a:pt x="609" y="423"/>
                  </a:cubicBezTo>
                  <a:cubicBezTo>
                    <a:pt x="574" y="482"/>
                    <a:pt x="566" y="548"/>
                    <a:pt x="497" y="561"/>
                  </a:cubicBezTo>
                  <a:cubicBezTo>
                    <a:pt x="427" y="573"/>
                    <a:pt x="259" y="583"/>
                    <a:pt x="191" y="498"/>
                  </a:cubicBez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190800"/>
                </a:gs>
              </a:gsLst>
              <a:path path="rect">
                <a:fillToRect r="100000" b="100000"/>
              </a:path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634" name="Text Box 21"/>
            <p:cNvSpPr txBox="1">
              <a:spLocks noChangeArrowheads="1"/>
            </p:cNvSpPr>
            <p:nvPr/>
          </p:nvSpPr>
          <p:spPr bwMode="auto">
            <a:xfrm>
              <a:off x="3487" y="2151"/>
              <a:ext cx="28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SHP</a:t>
              </a:r>
            </a:p>
          </p:txBody>
        </p:sp>
      </p:grpSp>
      <p:sp>
        <p:nvSpPr>
          <p:cNvPr id="149523" name="Line 22"/>
          <p:cNvSpPr>
            <a:spLocks noChangeShapeType="1"/>
          </p:cNvSpPr>
          <p:nvPr/>
        </p:nvSpPr>
        <p:spPr bwMode="auto">
          <a:xfrm>
            <a:off x="3789363" y="4148138"/>
            <a:ext cx="11795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24" name="Freeform 23"/>
          <p:cNvSpPr>
            <a:spLocks/>
          </p:cNvSpPr>
          <p:nvPr/>
        </p:nvSpPr>
        <p:spPr bwMode="auto">
          <a:xfrm>
            <a:off x="3952875" y="3979863"/>
            <a:ext cx="419100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25" name="Freeform 24"/>
          <p:cNvSpPr>
            <a:spLocks/>
          </p:cNvSpPr>
          <p:nvPr/>
        </p:nvSpPr>
        <p:spPr bwMode="auto">
          <a:xfrm rot="10800000">
            <a:off x="4356100" y="3978275"/>
            <a:ext cx="420688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26" name="Text Box 25"/>
          <p:cNvSpPr txBox="1">
            <a:spLocks noChangeArrowheads="1"/>
          </p:cNvSpPr>
          <p:nvPr/>
        </p:nvSpPr>
        <p:spPr bwMode="auto">
          <a:xfrm>
            <a:off x="3937000" y="4013200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RXR</a:t>
            </a:r>
          </a:p>
        </p:txBody>
      </p:sp>
      <p:sp>
        <p:nvSpPr>
          <p:cNvPr id="149527" name="Text Box 26"/>
          <p:cNvSpPr txBox="1">
            <a:spLocks noChangeArrowheads="1"/>
          </p:cNvSpPr>
          <p:nvPr/>
        </p:nvSpPr>
        <p:spPr bwMode="auto">
          <a:xfrm>
            <a:off x="4348163" y="4011613"/>
            <a:ext cx="4397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FXR</a:t>
            </a:r>
          </a:p>
        </p:txBody>
      </p:sp>
      <p:sp>
        <p:nvSpPr>
          <p:cNvPr id="149528" name="Text Box 27"/>
          <p:cNvSpPr txBox="1">
            <a:spLocks noChangeArrowheads="1"/>
          </p:cNvSpPr>
          <p:nvPr/>
        </p:nvSpPr>
        <p:spPr bwMode="auto">
          <a:xfrm>
            <a:off x="4922838" y="2701925"/>
            <a:ext cx="4794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 i="1">
                <a:solidFill>
                  <a:srgbClr val="990099"/>
                </a:solidFill>
              </a:rPr>
              <a:t>bsep</a:t>
            </a:r>
            <a:endParaRPr lang="en-US" sz="1000" b="1">
              <a:solidFill>
                <a:srgbClr val="990099"/>
              </a:solidFill>
            </a:endParaRPr>
          </a:p>
        </p:txBody>
      </p:sp>
      <p:grpSp>
        <p:nvGrpSpPr>
          <p:cNvPr id="149529" name="Group 28"/>
          <p:cNvGrpSpPr>
            <a:grpSpLocks/>
          </p:cNvGrpSpPr>
          <p:nvPr/>
        </p:nvGrpSpPr>
        <p:grpSpPr bwMode="auto">
          <a:xfrm>
            <a:off x="5021263" y="3930650"/>
            <a:ext cx="584200" cy="428625"/>
            <a:chOff x="3443" y="2093"/>
            <a:chExt cx="368" cy="270"/>
          </a:xfrm>
        </p:grpSpPr>
        <p:sp>
          <p:nvSpPr>
            <p:cNvPr id="149631" name="Freeform 29"/>
            <p:cNvSpPr>
              <a:spLocks/>
            </p:cNvSpPr>
            <p:nvPr/>
          </p:nvSpPr>
          <p:spPr bwMode="auto">
            <a:xfrm>
              <a:off x="3443" y="2093"/>
              <a:ext cx="368" cy="270"/>
            </a:xfrm>
            <a:custGeom>
              <a:avLst/>
              <a:gdLst>
                <a:gd name="T0" fmla="*/ 0 w 794"/>
                <a:gd name="T1" fmla="*/ 0 h 583"/>
                <a:gd name="T2" fmla="*/ 0 w 794"/>
                <a:gd name="T3" fmla="*/ 0 h 583"/>
                <a:gd name="T4" fmla="*/ 0 w 794"/>
                <a:gd name="T5" fmla="*/ 0 h 583"/>
                <a:gd name="T6" fmla="*/ 0 w 794"/>
                <a:gd name="T7" fmla="*/ 0 h 583"/>
                <a:gd name="T8" fmla="*/ 0 w 794"/>
                <a:gd name="T9" fmla="*/ 0 h 583"/>
                <a:gd name="T10" fmla="*/ 0 w 794"/>
                <a:gd name="T11" fmla="*/ 0 h 5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94"/>
                <a:gd name="T19" fmla="*/ 0 h 583"/>
                <a:gd name="T20" fmla="*/ 794 w 794"/>
                <a:gd name="T21" fmla="*/ 583 h 5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94" h="583">
                  <a:moveTo>
                    <a:pt x="191" y="498"/>
                  </a:moveTo>
                  <a:cubicBezTo>
                    <a:pt x="122" y="412"/>
                    <a:pt x="0" y="97"/>
                    <a:pt x="86" y="49"/>
                  </a:cubicBezTo>
                  <a:cubicBezTo>
                    <a:pt x="171" y="0"/>
                    <a:pt x="619" y="143"/>
                    <a:pt x="707" y="206"/>
                  </a:cubicBezTo>
                  <a:cubicBezTo>
                    <a:pt x="794" y="268"/>
                    <a:pt x="643" y="363"/>
                    <a:pt x="609" y="423"/>
                  </a:cubicBezTo>
                  <a:cubicBezTo>
                    <a:pt x="574" y="482"/>
                    <a:pt x="566" y="548"/>
                    <a:pt x="497" y="561"/>
                  </a:cubicBezTo>
                  <a:cubicBezTo>
                    <a:pt x="427" y="573"/>
                    <a:pt x="259" y="583"/>
                    <a:pt x="191" y="498"/>
                  </a:cubicBez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190800"/>
                </a:gs>
              </a:gsLst>
              <a:path path="rect">
                <a:fillToRect r="100000" b="100000"/>
              </a:path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632" name="Text Box 30"/>
            <p:cNvSpPr txBox="1">
              <a:spLocks noChangeArrowheads="1"/>
            </p:cNvSpPr>
            <p:nvPr/>
          </p:nvSpPr>
          <p:spPr bwMode="auto">
            <a:xfrm>
              <a:off x="3487" y="2151"/>
              <a:ext cx="28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SHP</a:t>
              </a:r>
            </a:p>
          </p:txBody>
        </p:sp>
      </p:grpSp>
      <p:sp>
        <p:nvSpPr>
          <p:cNvPr id="149530" name="Freeform 31"/>
          <p:cNvSpPr>
            <a:spLocks/>
          </p:cNvSpPr>
          <p:nvPr/>
        </p:nvSpPr>
        <p:spPr bwMode="auto">
          <a:xfrm>
            <a:off x="5022850" y="3930650"/>
            <a:ext cx="584200" cy="428625"/>
          </a:xfrm>
          <a:custGeom>
            <a:avLst/>
            <a:gdLst>
              <a:gd name="T0" fmla="*/ 2147483647 w 794"/>
              <a:gd name="T1" fmla="*/ 2147483647 h 583"/>
              <a:gd name="T2" fmla="*/ 2147483647 w 794"/>
              <a:gd name="T3" fmla="*/ 2147483647 h 583"/>
              <a:gd name="T4" fmla="*/ 2147483647 w 794"/>
              <a:gd name="T5" fmla="*/ 2147483647 h 583"/>
              <a:gd name="T6" fmla="*/ 2147483647 w 794"/>
              <a:gd name="T7" fmla="*/ 2147483647 h 583"/>
              <a:gd name="T8" fmla="*/ 2147483647 w 794"/>
              <a:gd name="T9" fmla="*/ 2147483647 h 583"/>
              <a:gd name="T10" fmla="*/ 2147483647 w 794"/>
              <a:gd name="T11" fmla="*/ 2147483647 h 58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94"/>
              <a:gd name="T19" fmla="*/ 0 h 583"/>
              <a:gd name="T20" fmla="*/ 794 w 794"/>
              <a:gd name="T21" fmla="*/ 583 h 58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94" h="583">
                <a:moveTo>
                  <a:pt x="191" y="498"/>
                </a:moveTo>
                <a:cubicBezTo>
                  <a:pt x="122" y="412"/>
                  <a:pt x="0" y="97"/>
                  <a:pt x="86" y="49"/>
                </a:cubicBezTo>
                <a:cubicBezTo>
                  <a:pt x="171" y="0"/>
                  <a:pt x="619" y="143"/>
                  <a:pt x="707" y="206"/>
                </a:cubicBezTo>
                <a:cubicBezTo>
                  <a:pt x="794" y="268"/>
                  <a:pt x="643" y="363"/>
                  <a:pt x="609" y="423"/>
                </a:cubicBezTo>
                <a:cubicBezTo>
                  <a:pt x="574" y="482"/>
                  <a:pt x="566" y="548"/>
                  <a:pt x="497" y="561"/>
                </a:cubicBezTo>
                <a:cubicBezTo>
                  <a:pt x="427" y="573"/>
                  <a:pt x="259" y="583"/>
                  <a:pt x="191" y="498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31" name="Text Box 32"/>
          <p:cNvSpPr txBox="1">
            <a:spLocks noChangeArrowheads="1"/>
          </p:cNvSpPr>
          <p:nvPr/>
        </p:nvSpPr>
        <p:spPr bwMode="auto">
          <a:xfrm>
            <a:off x="5092700" y="4022725"/>
            <a:ext cx="444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SHP</a:t>
            </a:r>
          </a:p>
        </p:txBody>
      </p:sp>
      <p:sp>
        <p:nvSpPr>
          <p:cNvPr id="149532" name="Oval 33"/>
          <p:cNvSpPr>
            <a:spLocks noChangeArrowheads="1"/>
          </p:cNvSpPr>
          <p:nvPr/>
        </p:nvSpPr>
        <p:spPr bwMode="auto">
          <a:xfrm>
            <a:off x="1800225" y="4651375"/>
            <a:ext cx="461963" cy="515938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666666"/>
              </a:gs>
            </a:gsLst>
            <a:path path="rect">
              <a:fillToRect r="100000" b="100000"/>
            </a:path>
          </a:gradFill>
          <a:ln>
            <a:noFill/>
          </a:ln>
          <a:extLst>
            <a:ext uri="{91240B29-F687-4f45-9708-019B960494DF}">
              <a14:hiddenLine xmlns=""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33" name="Text Box 34"/>
          <p:cNvSpPr txBox="1">
            <a:spLocks noChangeArrowheads="1"/>
          </p:cNvSpPr>
          <p:nvPr/>
        </p:nvSpPr>
        <p:spPr bwMode="auto">
          <a:xfrm>
            <a:off x="1046163" y="4722813"/>
            <a:ext cx="606425" cy="274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b="1">
                <a:solidFill>
                  <a:schemeClr val="accent2"/>
                </a:solidFill>
              </a:rPr>
              <a:t>MRP3</a:t>
            </a:r>
          </a:p>
        </p:txBody>
      </p:sp>
      <p:sp>
        <p:nvSpPr>
          <p:cNvPr id="149534" name="Line 35"/>
          <p:cNvSpPr>
            <a:spLocks noChangeAspect="1" noChangeShapeType="1"/>
          </p:cNvSpPr>
          <p:nvPr/>
        </p:nvSpPr>
        <p:spPr bwMode="auto">
          <a:xfrm>
            <a:off x="1673225" y="4908550"/>
            <a:ext cx="7127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35" name="Oval 36"/>
          <p:cNvSpPr>
            <a:spLocks noChangeArrowheads="1"/>
          </p:cNvSpPr>
          <p:nvPr/>
        </p:nvSpPr>
        <p:spPr bwMode="auto">
          <a:xfrm>
            <a:off x="1800225" y="4067175"/>
            <a:ext cx="461963" cy="515938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666666"/>
              </a:gs>
            </a:gsLst>
            <a:path path="rect">
              <a:fillToRect r="100000" b="100000"/>
            </a:path>
          </a:gradFill>
          <a:ln>
            <a:noFill/>
          </a:ln>
          <a:extLst>
            <a:ext uri="{91240B29-F687-4f45-9708-019B960494DF}">
              <a14:hiddenLine xmlns=""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36" name="Text Box 37"/>
          <p:cNvSpPr txBox="1">
            <a:spLocks noChangeArrowheads="1"/>
          </p:cNvSpPr>
          <p:nvPr/>
        </p:nvSpPr>
        <p:spPr bwMode="auto">
          <a:xfrm>
            <a:off x="882650" y="4187825"/>
            <a:ext cx="765175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b="1">
                <a:solidFill>
                  <a:schemeClr val="accent2"/>
                </a:solidFill>
              </a:rPr>
              <a:t>OST </a:t>
            </a:r>
            <a:r>
              <a:rPr lang="en-US" sz="1200" b="1">
                <a:solidFill>
                  <a:schemeClr val="accent2"/>
                </a:solidFill>
                <a:latin typeface="Symbol" charset="0"/>
              </a:rPr>
              <a:t>a/b</a:t>
            </a:r>
          </a:p>
        </p:txBody>
      </p:sp>
      <p:sp>
        <p:nvSpPr>
          <p:cNvPr id="149537" name="Line 38"/>
          <p:cNvSpPr>
            <a:spLocks noChangeAspect="1" noChangeShapeType="1"/>
          </p:cNvSpPr>
          <p:nvPr/>
        </p:nvSpPr>
        <p:spPr bwMode="auto">
          <a:xfrm>
            <a:off x="1673225" y="4324350"/>
            <a:ext cx="7127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38" name="Text Box 39"/>
          <p:cNvSpPr txBox="1">
            <a:spLocks noChangeArrowheads="1"/>
          </p:cNvSpPr>
          <p:nvPr/>
        </p:nvSpPr>
        <p:spPr bwMode="auto">
          <a:xfrm>
            <a:off x="3868738" y="5227638"/>
            <a:ext cx="633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 i="1">
                <a:solidFill>
                  <a:srgbClr val="990099"/>
                </a:solidFill>
              </a:rPr>
              <a:t>Sult2a1</a:t>
            </a:r>
            <a:endParaRPr lang="en-US" sz="1000" b="1">
              <a:solidFill>
                <a:srgbClr val="990099"/>
              </a:solidFill>
            </a:endParaRPr>
          </a:p>
        </p:txBody>
      </p:sp>
      <p:sp>
        <p:nvSpPr>
          <p:cNvPr id="149539" name="Oval 40"/>
          <p:cNvSpPr>
            <a:spLocks noChangeArrowheads="1"/>
          </p:cNvSpPr>
          <p:nvPr/>
        </p:nvSpPr>
        <p:spPr bwMode="auto">
          <a:xfrm>
            <a:off x="1808163" y="2640013"/>
            <a:ext cx="461962" cy="515937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666666"/>
              </a:gs>
            </a:gsLst>
            <a:path path="rect">
              <a:fillToRect r="100000" b="100000"/>
            </a:path>
          </a:gradFill>
          <a:ln>
            <a:noFill/>
          </a:ln>
          <a:extLst>
            <a:ext uri="{91240B29-F687-4f45-9708-019B960494DF}">
              <a14:hiddenLine xmlns=""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9540" name="Group 41"/>
          <p:cNvGrpSpPr>
            <a:grpSpLocks/>
          </p:cNvGrpSpPr>
          <p:nvPr/>
        </p:nvGrpSpPr>
        <p:grpSpPr bwMode="auto">
          <a:xfrm>
            <a:off x="4884738" y="2928938"/>
            <a:ext cx="1179512" cy="341312"/>
            <a:chOff x="2577" y="1693"/>
            <a:chExt cx="743" cy="215"/>
          </a:xfrm>
        </p:grpSpPr>
        <p:sp>
          <p:nvSpPr>
            <p:cNvPr id="149626" name="Line 42"/>
            <p:cNvSpPr>
              <a:spLocks noChangeShapeType="1"/>
            </p:cNvSpPr>
            <p:nvPr/>
          </p:nvSpPr>
          <p:spPr bwMode="auto">
            <a:xfrm>
              <a:off x="2577" y="1800"/>
              <a:ext cx="74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627" name="Freeform 43"/>
            <p:cNvSpPr>
              <a:spLocks/>
            </p:cNvSpPr>
            <p:nvPr/>
          </p:nvSpPr>
          <p:spPr bwMode="auto">
            <a:xfrm>
              <a:off x="2680" y="1694"/>
              <a:ext cx="264" cy="214"/>
            </a:xfrm>
            <a:custGeom>
              <a:avLst/>
              <a:gdLst>
                <a:gd name="T0" fmla="*/ 0 w 593"/>
                <a:gd name="T1" fmla="*/ 0 h 785"/>
                <a:gd name="T2" fmla="*/ 0 w 593"/>
                <a:gd name="T3" fmla="*/ 0 h 785"/>
                <a:gd name="T4" fmla="*/ 0 w 593"/>
                <a:gd name="T5" fmla="*/ 0 h 785"/>
                <a:gd name="T6" fmla="*/ 0 w 593"/>
                <a:gd name="T7" fmla="*/ 0 h 785"/>
                <a:gd name="T8" fmla="*/ 0 w 593"/>
                <a:gd name="T9" fmla="*/ 0 h 7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3"/>
                <a:gd name="T16" fmla="*/ 0 h 785"/>
                <a:gd name="T17" fmla="*/ 593 w 593"/>
                <a:gd name="T18" fmla="*/ 785 h 7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3" h="785">
                  <a:moveTo>
                    <a:pt x="519" y="88"/>
                  </a:moveTo>
                  <a:cubicBezTo>
                    <a:pt x="593" y="175"/>
                    <a:pt x="592" y="616"/>
                    <a:pt x="519" y="701"/>
                  </a:cubicBezTo>
                  <a:cubicBezTo>
                    <a:pt x="445" y="785"/>
                    <a:pt x="152" y="684"/>
                    <a:pt x="78" y="597"/>
                  </a:cubicBezTo>
                  <a:cubicBezTo>
                    <a:pt x="3" y="509"/>
                    <a:pt x="0" y="267"/>
                    <a:pt x="71" y="178"/>
                  </a:cubicBezTo>
                  <a:cubicBezTo>
                    <a:pt x="142" y="88"/>
                    <a:pt x="444" y="0"/>
                    <a:pt x="519" y="8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628" name="Freeform 44"/>
            <p:cNvSpPr>
              <a:spLocks/>
            </p:cNvSpPr>
            <p:nvPr/>
          </p:nvSpPr>
          <p:spPr bwMode="auto">
            <a:xfrm rot="10800000">
              <a:off x="2934" y="1693"/>
              <a:ext cx="265" cy="214"/>
            </a:xfrm>
            <a:custGeom>
              <a:avLst/>
              <a:gdLst>
                <a:gd name="T0" fmla="*/ 0 w 593"/>
                <a:gd name="T1" fmla="*/ 0 h 785"/>
                <a:gd name="T2" fmla="*/ 0 w 593"/>
                <a:gd name="T3" fmla="*/ 0 h 785"/>
                <a:gd name="T4" fmla="*/ 0 w 593"/>
                <a:gd name="T5" fmla="*/ 0 h 785"/>
                <a:gd name="T6" fmla="*/ 0 w 593"/>
                <a:gd name="T7" fmla="*/ 0 h 785"/>
                <a:gd name="T8" fmla="*/ 0 w 593"/>
                <a:gd name="T9" fmla="*/ 0 h 7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3"/>
                <a:gd name="T16" fmla="*/ 0 h 785"/>
                <a:gd name="T17" fmla="*/ 593 w 593"/>
                <a:gd name="T18" fmla="*/ 785 h 7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3" h="785">
                  <a:moveTo>
                    <a:pt x="519" y="88"/>
                  </a:moveTo>
                  <a:cubicBezTo>
                    <a:pt x="593" y="175"/>
                    <a:pt x="592" y="616"/>
                    <a:pt x="519" y="701"/>
                  </a:cubicBezTo>
                  <a:cubicBezTo>
                    <a:pt x="445" y="785"/>
                    <a:pt x="152" y="684"/>
                    <a:pt x="78" y="597"/>
                  </a:cubicBezTo>
                  <a:cubicBezTo>
                    <a:pt x="3" y="509"/>
                    <a:pt x="0" y="267"/>
                    <a:pt x="71" y="178"/>
                  </a:cubicBezTo>
                  <a:cubicBezTo>
                    <a:pt x="142" y="88"/>
                    <a:pt x="444" y="0"/>
                    <a:pt x="519" y="8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629" name="Text Box 45"/>
            <p:cNvSpPr txBox="1">
              <a:spLocks noChangeArrowheads="1"/>
            </p:cNvSpPr>
            <p:nvPr/>
          </p:nvSpPr>
          <p:spPr bwMode="auto">
            <a:xfrm>
              <a:off x="2670" y="1723"/>
              <a:ext cx="28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RXR</a:t>
              </a:r>
            </a:p>
          </p:txBody>
        </p:sp>
        <p:sp>
          <p:nvSpPr>
            <p:cNvPr id="149630" name="Text Box 46"/>
            <p:cNvSpPr txBox="1">
              <a:spLocks noChangeArrowheads="1"/>
            </p:cNvSpPr>
            <p:nvPr/>
          </p:nvSpPr>
          <p:spPr bwMode="auto">
            <a:xfrm>
              <a:off x="2929" y="1723"/>
              <a:ext cx="2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FXR</a:t>
              </a:r>
            </a:p>
          </p:txBody>
        </p:sp>
      </p:grpSp>
      <p:grpSp>
        <p:nvGrpSpPr>
          <p:cNvPr id="149541" name="Group 47"/>
          <p:cNvGrpSpPr>
            <a:grpSpLocks/>
          </p:cNvGrpSpPr>
          <p:nvPr/>
        </p:nvGrpSpPr>
        <p:grpSpPr bwMode="auto">
          <a:xfrm>
            <a:off x="4462463" y="3829050"/>
            <a:ext cx="304800" cy="196850"/>
            <a:chOff x="1792" y="1228"/>
            <a:chExt cx="303" cy="218"/>
          </a:xfrm>
        </p:grpSpPr>
        <p:sp>
          <p:nvSpPr>
            <p:cNvPr id="149611" name="Freeform 48"/>
            <p:cNvSpPr>
              <a:spLocks/>
            </p:cNvSpPr>
            <p:nvPr/>
          </p:nvSpPr>
          <p:spPr bwMode="auto">
            <a:xfrm>
              <a:off x="1792" y="1360"/>
              <a:ext cx="75" cy="86"/>
            </a:xfrm>
            <a:custGeom>
              <a:avLst/>
              <a:gdLst>
                <a:gd name="T0" fmla="*/ 0 w 378"/>
                <a:gd name="T1" fmla="*/ 0 h 490"/>
                <a:gd name="T2" fmla="*/ 0 w 378"/>
                <a:gd name="T3" fmla="*/ 0 h 490"/>
                <a:gd name="T4" fmla="*/ 0 w 378"/>
                <a:gd name="T5" fmla="*/ 0 h 490"/>
                <a:gd name="T6" fmla="*/ 0 w 378"/>
                <a:gd name="T7" fmla="*/ 0 h 490"/>
                <a:gd name="T8" fmla="*/ 0 w 378"/>
                <a:gd name="T9" fmla="*/ 0 h 490"/>
                <a:gd name="T10" fmla="*/ 0 w 378"/>
                <a:gd name="T11" fmla="*/ 0 h 490"/>
                <a:gd name="T12" fmla="*/ 0 w 378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8"/>
                <a:gd name="T22" fmla="*/ 0 h 490"/>
                <a:gd name="T23" fmla="*/ 378 w 378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8" h="490">
                  <a:moveTo>
                    <a:pt x="188" y="0"/>
                  </a:moveTo>
                  <a:lnTo>
                    <a:pt x="378" y="124"/>
                  </a:lnTo>
                  <a:lnTo>
                    <a:pt x="378" y="369"/>
                  </a:lnTo>
                  <a:lnTo>
                    <a:pt x="188" y="490"/>
                  </a:lnTo>
                  <a:lnTo>
                    <a:pt x="0" y="369"/>
                  </a:lnTo>
                  <a:lnTo>
                    <a:pt x="0" y="124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2" name="Freeform 49"/>
            <p:cNvSpPr>
              <a:spLocks/>
            </p:cNvSpPr>
            <p:nvPr/>
          </p:nvSpPr>
          <p:spPr bwMode="auto">
            <a:xfrm>
              <a:off x="1904" y="1295"/>
              <a:ext cx="76" cy="87"/>
            </a:xfrm>
            <a:custGeom>
              <a:avLst/>
              <a:gdLst>
                <a:gd name="T0" fmla="*/ 0 w 380"/>
                <a:gd name="T1" fmla="*/ 0 h 490"/>
                <a:gd name="T2" fmla="*/ 0 w 380"/>
                <a:gd name="T3" fmla="*/ 0 h 490"/>
                <a:gd name="T4" fmla="*/ 0 w 380"/>
                <a:gd name="T5" fmla="*/ 0 h 490"/>
                <a:gd name="T6" fmla="*/ 0 w 380"/>
                <a:gd name="T7" fmla="*/ 0 h 490"/>
                <a:gd name="T8" fmla="*/ 0 w 380"/>
                <a:gd name="T9" fmla="*/ 0 h 490"/>
                <a:gd name="T10" fmla="*/ 0 w 380"/>
                <a:gd name="T11" fmla="*/ 0 h 490"/>
                <a:gd name="T12" fmla="*/ 0 w 380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0"/>
                <a:gd name="T22" fmla="*/ 0 h 490"/>
                <a:gd name="T23" fmla="*/ 380 w 380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0" h="490">
                  <a:moveTo>
                    <a:pt x="190" y="0"/>
                  </a:moveTo>
                  <a:lnTo>
                    <a:pt x="380" y="122"/>
                  </a:lnTo>
                  <a:lnTo>
                    <a:pt x="380" y="366"/>
                  </a:lnTo>
                  <a:lnTo>
                    <a:pt x="190" y="490"/>
                  </a:lnTo>
                  <a:lnTo>
                    <a:pt x="0" y="366"/>
                  </a:lnTo>
                  <a:lnTo>
                    <a:pt x="0" y="122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3" name="Freeform 50"/>
            <p:cNvSpPr>
              <a:spLocks/>
            </p:cNvSpPr>
            <p:nvPr/>
          </p:nvSpPr>
          <p:spPr bwMode="auto">
            <a:xfrm>
              <a:off x="1867" y="1360"/>
              <a:ext cx="75" cy="86"/>
            </a:xfrm>
            <a:custGeom>
              <a:avLst/>
              <a:gdLst>
                <a:gd name="T0" fmla="*/ 0 w 377"/>
                <a:gd name="T1" fmla="*/ 0 h 490"/>
                <a:gd name="T2" fmla="*/ 0 w 377"/>
                <a:gd name="T3" fmla="*/ 0 h 490"/>
                <a:gd name="T4" fmla="*/ 0 w 377"/>
                <a:gd name="T5" fmla="*/ 0 h 490"/>
                <a:gd name="T6" fmla="*/ 0 w 377"/>
                <a:gd name="T7" fmla="*/ 0 h 490"/>
                <a:gd name="T8" fmla="*/ 0 w 377"/>
                <a:gd name="T9" fmla="*/ 0 h 490"/>
                <a:gd name="T10" fmla="*/ 0 w 377"/>
                <a:gd name="T11" fmla="*/ 0 h 490"/>
                <a:gd name="T12" fmla="*/ 0 w 377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7"/>
                <a:gd name="T22" fmla="*/ 0 h 490"/>
                <a:gd name="T23" fmla="*/ 377 w 377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7" h="490">
                  <a:moveTo>
                    <a:pt x="188" y="0"/>
                  </a:moveTo>
                  <a:lnTo>
                    <a:pt x="377" y="122"/>
                  </a:lnTo>
                  <a:lnTo>
                    <a:pt x="377" y="367"/>
                  </a:lnTo>
                  <a:lnTo>
                    <a:pt x="188" y="490"/>
                  </a:lnTo>
                  <a:lnTo>
                    <a:pt x="0" y="367"/>
                  </a:lnTo>
                  <a:lnTo>
                    <a:pt x="0" y="122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4" name="Freeform 51"/>
            <p:cNvSpPr>
              <a:spLocks/>
            </p:cNvSpPr>
            <p:nvPr/>
          </p:nvSpPr>
          <p:spPr bwMode="auto">
            <a:xfrm>
              <a:off x="1979" y="1294"/>
              <a:ext cx="76" cy="67"/>
            </a:xfrm>
            <a:custGeom>
              <a:avLst/>
              <a:gdLst>
                <a:gd name="T0" fmla="*/ 0 w 379"/>
                <a:gd name="T1" fmla="*/ 0 h 374"/>
                <a:gd name="T2" fmla="*/ 0 w 379"/>
                <a:gd name="T3" fmla="*/ 0 h 374"/>
                <a:gd name="T4" fmla="*/ 0 w 379"/>
                <a:gd name="T5" fmla="*/ 0 h 374"/>
                <a:gd name="T6" fmla="*/ 0 w 379"/>
                <a:gd name="T7" fmla="*/ 0 h 374"/>
                <a:gd name="T8" fmla="*/ 0 w 379"/>
                <a:gd name="T9" fmla="*/ 0 h 374"/>
                <a:gd name="T10" fmla="*/ 0 w 379"/>
                <a:gd name="T11" fmla="*/ 0 h 3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9"/>
                <a:gd name="T19" fmla="*/ 0 h 374"/>
                <a:gd name="T20" fmla="*/ 379 w 379"/>
                <a:gd name="T21" fmla="*/ 374 h 3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9" h="374">
                  <a:moveTo>
                    <a:pt x="190" y="0"/>
                  </a:moveTo>
                  <a:lnTo>
                    <a:pt x="379" y="124"/>
                  </a:lnTo>
                  <a:lnTo>
                    <a:pt x="379" y="372"/>
                  </a:lnTo>
                  <a:lnTo>
                    <a:pt x="0" y="374"/>
                  </a:lnTo>
                  <a:lnTo>
                    <a:pt x="0" y="12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5" name="Line 52"/>
            <p:cNvSpPr>
              <a:spLocks noChangeShapeType="1"/>
            </p:cNvSpPr>
            <p:nvPr/>
          </p:nvSpPr>
          <p:spPr bwMode="auto">
            <a:xfrm flipV="1">
              <a:off x="1867" y="1357"/>
              <a:ext cx="0" cy="2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16" name="Line 53"/>
            <p:cNvSpPr>
              <a:spLocks noChangeShapeType="1"/>
            </p:cNvSpPr>
            <p:nvPr/>
          </p:nvSpPr>
          <p:spPr bwMode="auto">
            <a:xfrm flipV="1">
              <a:off x="1979" y="1292"/>
              <a:ext cx="1" cy="25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17" name="Line 54"/>
            <p:cNvSpPr>
              <a:spLocks noChangeShapeType="1"/>
            </p:cNvSpPr>
            <p:nvPr/>
          </p:nvSpPr>
          <p:spPr bwMode="auto">
            <a:xfrm>
              <a:off x="2017" y="1250"/>
              <a:ext cx="0" cy="4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18" name="Line 55"/>
            <p:cNvSpPr>
              <a:spLocks noChangeShapeType="1"/>
            </p:cNvSpPr>
            <p:nvPr/>
          </p:nvSpPr>
          <p:spPr bwMode="auto">
            <a:xfrm flipH="1">
              <a:off x="2017" y="1228"/>
              <a:ext cx="39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19" name="Line 56"/>
            <p:cNvSpPr>
              <a:spLocks noChangeShapeType="1"/>
            </p:cNvSpPr>
            <p:nvPr/>
          </p:nvSpPr>
          <p:spPr bwMode="auto">
            <a:xfrm>
              <a:off x="2095" y="1250"/>
              <a:ext cx="0" cy="4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20" name="Line 57"/>
            <p:cNvSpPr>
              <a:spLocks noChangeShapeType="1"/>
            </p:cNvSpPr>
            <p:nvPr/>
          </p:nvSpPr>
          <p:spPr bwMode="auto">
            <a:xfrm flipH="1" flipV="1">
              <a:off x="2056" y="1228"/>
              <a:ext cx="39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21" name="Line 58"/>
            <p:cNvSpPr>
              <a:spLocks noChangeShapeType="1"/>
            </p:cNvSpPr>
            <p:nvPr/>
          </p:nvSpPr>
          <p:spPr bwMode="auto">
            <a:xfrm>
              <a:off x="1979" y="1228"/>
              <a:ext cx="38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22" name="Rectangle 59"/>
            <p:cNvSpPr>
              <a:spLocks noChangeArrowheads="1"/>
            </p:cNvSpPr>
            <p:nvPr/>
          </p:nvSpPr>
          <p:spPr bwMode="auto">
            <a:xfrm>
              <a:off x="1942" y="1292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23" name="Rectangle 60"/>
            <p:cNvSpPr>
              <a:spLocks noChangeArrowheads="1"/>
            </p:cNvSpPr>
            <p:nvPr/>
          </p:nvSpPr>
          <p:spPr bwMode="auto">
            <a:xfrm>
              <a:off x="1942" y="1285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24" name="Rectangle 61"/>
            <p:cNvSpPr>
              <a:spLocks noChangeArrowheads="1"/>
            </p:cNvSpPr>
            <p:nvPr/>
          </p:nvSpPr>
          <p:spPr bwMode="auto">
            <a:xfrm>
              <a:off x="1942" y="1278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25" name="Rectangle 62"/>
            <p:cNvSpPr>
              <a:spLocks noChangeArrowheads="1"/>
            </p:cNvSpPr>
            <p:nvPr/>
          </p:nvSpPr>
          <p:spPr bwMode="auto">
            <a:xfrm>
              <a:off x="1942" y="1272"/>
              <a:ext cx="2" cy="3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9542" name="Freeform 63"/>
          <p:cNvSpPr>
            <a:spLocks/>
          </p:cNvSpPr>
          <p:nvPr/>
        </p:nvSpPr>
        <p:spPr bwMode="auto">
          <a:xfrm>
            <a:off x="4981575" y="4892675"/>
            <a:ext cx="419100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43" name="Freeform 64"/>
          <p:cNvSpPr>
            <a:spLocks/>
          </p:cNvSpPr>
          <p:nvPr/>
        </p:nvSpPr>
        <p:spPr bwMode="auto">
          <a:xfrm rot="10800000">
            <a:off x="5384800" y="4891088"/>
            <a:ext cx="420688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44" name="Text Box 65"/>
          <p:cNvSpPr txBox="1">
            <a:spLocks noChangeArrowheads="1"/>
          </p:cNvSpPr>
          <p:nvPr/>
        </p:nvSpPr>
        <p:spPr bwMode="auto">
          <a:xfrm>
            <a:off x="4973638" y="4937125"/>
            <a:ext cx="4524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RXR</a:t>
            </a:r>
          </a:p>
        </p:txBody>
      </p:sp>
      <p:sp>
        <p:nvSpPr>
          <p:cNvPr id="149545" name="Text Box 66"/>
          <p:cNvSpPr txBox="1">
            <a:spLocks noChangeArrowheads="1"/>
          </p:cNvSpPr>
          <p:nvPr/>
        </p:nvSpPr>
        <p:spPr bwMode="auto">
          <a:xfrm>
            <a:off x="5376863" y="4938713"/>
            <a:ext cx="438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LXR</a:t>
            </a:r>
          </a:p>
        </p:txBody>
      </p:sp>
      <p:sp>
        <p:nvSpPr>
          <p:cNvPr id="149546" name="Line 67"/>
          <p:cNvSpPr>
            <a:spLocks noChangeShapeType="1"/>
          </p:cNvSpPr>
          <p:nvPr/>
        </p:nvSpPr>
        <p:spPr bwMode="auto">
          <a:xfrm>
            <a:off x="3013075" y="3181350"/>
            <a:ext cx="117951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47" name="Freeform 68"/>
          <p:cNvSpPr>
            <a:spLocks/>
          </p:cNvSpPr>
          <p:nvPr/>
        </p:nvSpPr>
        <p:spPr bwMode="auto">
          <a:xfrm>
            <a:off x="3176588" y="3013075"/>
            <a:ext cx="419100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48" name="Freeform 69"/>
          <p:cNvSpPr>
            <a:spLocks/>
          </p:cNvSpPr>
          <p:nvPr/>
        </p:nvSpPr>
        <p:spPr bwMode="auto">
          <a:xfrm rot="10800000">
            <a:off x="3579813" y="3011488"/>
            <a:ext cx="420687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49" name="Text Box 70"/>
          <p:cNvSpPr txBox="1">
            <a:spLocks noChangeArrowheads="1"/>
          </p:cNvSpPr>
          <p:nvPr/>
        </p:nvSpPr>
        <p:spPr bwMode="auto">
          <a:xfrm>
            <a:off x="3168650" y="3057525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RXR</a:t>
            </a:r>
          </a:p>
        </p:txBody>
      </p:sp>
      <p:sp>
        <p:nvSpPr>
          <p:cNvPr id="149550" name="Text Box 71"/>
          <p:cNvSpPr txBox="1">
            <a:spLocks noChangeArrowheads="1"/>
          </p:cNvSpPr>
          <p:nvPr/>
        </p:nvSpPr>
        <p:spPr bwMode="auto">
          <a:xfrm>
            <a:off x="3571875" y="3059113"/>
            <a:ext cx="4603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RAR</a:t>
            </a:r>
          </a:p>
        </p:txBody>
      </p:sp>
      <p:sp>
        <p:nvSpPr>
          <p:cNvPr id="149551" name="Line 72"/>
          <p:cNvSpPr>
            <a:spLocks noChangeShapeType="1"/>
          </p:cNvSpPr>
          <p:nvPr/>
        </p:nvSpPr>
        <p:spPr bwMode="auto">
          <a:xfrm>
            <a:off x="2840038" y="5556250"/>
            <a:ext cx="11795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52" name="Freeform 73"/>
          <p:cNvSpPr>
            <a:spLocks/>
          </p:cNvSpPr>
          <p:nvPr/>
        </p:nvSpPr>
        <p:spPr bwMode="auto">
          <a:xfrm>
            <a:off x="3003550" y="5386388"/>
            <a:ext cx="419100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53" name="Freeform 74"/>
          <p:cNvSpPr>
            <a:spLocks/>
          </p:cNvSpPr>
          <p:nvPr/>
        </p:nvSpPr>
        <p:spPr bwMode="auto">
          <a:xfrm rot="10800000">
            <a:off x="3406775" y="5386388"/>
            <a:ext cx="420688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54" name="Text Box 75"/>
          <p:cNvSpPr txBox="1">
            <a:spLocks noChangeArrowheads="1"/>
          </p:cNvSpPr>
          <p:nvPr/>
        </p:nvSpPr>
        <p:spPr bwMode="auto">
          <a:xfrm>
            <a:off x="2995613" y="5434013"/>
            <a:ext cx="4524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RXR</a:t>
            </a:r>
          </a:p>
        </p:txBody>
      </p:sp>
      <p:sp>
        <p:nvSpPr>
          <p:cNvPr id="149555" name="Text Box 76"/>
          <p:cNvSpPr txBox="1">
            <a:spLocks noChangeArrowheads="1"/>
          </p:cNvSpPr>
          <p:nvPr/>
        </p:nvSpPr>
        <p:spPr bwMode="auto">
          <a:xfrm>
            <a:off x="3398838" y="5434013"/>
            <a:ext cx="444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PXR</a:t>
            </a:r>
          </a:p>
        </p:txBody>
      </p:sp>
      <p:sp>
        <p:nvSpPr>
          <p:cNvPr id="149556" name="Line 77"/>
          <p:cNvSpPr>
            <a:spLocks noChangeShapeType="1"/>
          </p:cNvSpPr>
          <p:nvPr/>
        </p:nvSpPr>
        <p:spPr bwMode="auto">
          <a:xfrm>
            <a:off x="4140200" y="5557838"/>
            <a:ext cx="117951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57" name="Freeform 78"/>
          <p:cNvSpPr>
            <a:spLocks/>
          </p:cNvSpPr>
          <p:nvPr/>
        </p:nvSpPr>
        <p:spPr bwMode="auto">
          <a:xfrm>
            <a:off x="4303713" y="5387975"/>
            <a:ext cx="419100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58" name="Freeform 79"/>
          <p:cNvSpPr>
            <a:spLocks/>
          </p:cNvSpPr>
          <p:nvPr/>
        </p:nvSpPr>
        <p:spPr bwMode="auto">
          <a:xfrm rot="10800000">
            <a:off x="4706938" y="5387975"/>
            <a:ext cx="420687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59" name="Text Box 80"/>
          <p:cNvSpPr txBox="1">
            <a:spLocks noChangeArrowheads="1"/>
          </p:cNvSpPr>
          <p:nvPr/>
        </p:nvSpPr>
        <p:spPr bwMode="auto">
          <a:xfrm>
            <a:off x="4295775" y="5435600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RXR</a:t>
            </a:r>
          </a:p>
        </p:txBody>
      </p:sp>
      <p:sp>
        <p:nvSpPr>
          <p:cNvPr id="149560" name="Text Box 81"/>
          <p:cNvSpPr txBox="1">
            <a:spLocks noChangeArrowheads="1"/>
          </p:cNvSpPr>
          <p:nvPr/>
        </p:nvSpPr>
        <p:spPr bwMode="auto">
          <a:xfrm>
            <a:off x="4699000" y="5435600"/>
            <a:ext cx="4603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CAR</a:t>
            </a:r>
          </a:p>
        </p:txBody>
      </p:sp>
      <p:sp>
        <p:nvSpPr>
          <p:cNvPr id="149561" name="Line 82"/>
          <p:cNvSpPr>
            <a:spLocks noChangeShapeType="1"/>
          </p:cNvSpPr>
          <p:nvPr/>
        </p:nvSpPr>
        <p:spPr bwMode="auto">
          <a:xfrm>
            <a:off x="2865438" y="4695825"/>
            <a:ext cx="11795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62" name="Freeform 83"/>
          <p:cNvSpPr>
            <a:spLocks/>
          </p:cNvSpPr>
          <p:nvPr/>
        </p:nvSpPr>
        <p:spPr bwMode="auto">
          <a:xfrm>
            <a:off x="3028950" y="4527550"/>
            <a:ext cx="419100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63" name="Freeform 84"/>
          <p:cNvSpPr>
            <a:spLocks/>
          </p:cNvSpPr>
          <p:nvPr/>
        </p:nvSpPr>
        <p:spPr bwMode="auto">
          <a:xfrm rot="10800000">
            <a:off x="3432175" y="4525963"/>
            <a:ext cx="420688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64" name="Text Box 85"/>
          <p:cNvSpPr txBox="1">
            <a:spLocks noChangeArrowheads="1"/>
          </p:cNvSpPr>
          <p:nvPr/>
        </p:nvSpPr>
        <p:spPr bwMode="auto">
          <a:xfrm>
            <a:off x="3021013" y="4572000"/>
            <a:ext cx="4524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RXR</a:t>
            </a:r>
          </a:p>
        </p:txBody>
      </p:sp>
      <p:sp>
        <p:nvSpPr>
          <p:cNvPr id="149565" name="Text Box 86"/>
          <p:cNvSpPr txBox="1">
            <a:spLocks noChangeArrowheads="1"/>
          </p:cNvSpPr>
          <p:nvPr/>
        </p:nvSpPr>
        <p:spPr bwMode="auto">
          <a:xfrm>
            <a:off x="3424238" y="4573588"/>
            <a:ext cx="4397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FXR</a:t>
            </a:r>
          </a:p>
        </p:txBody>
      </p:sp>
      <p:grpSp>
        <p:nvGrpSpPr>
          <p:cNvPr id="149566" name="Group 87"/>
          <p:cNvGrpSpPr>
            <a:grpSpLocks/>
          </p:cNvGrpSpPr>
          <p:nvPr/>
        </p:nvGrpSpPr>
        <p:grpSpPr bwMode="auto">
          <a:xfrm>
            <a:off x="5588000" y="2776538"/>
            <a:ext cx="304800" cy="196850"/>
            <a:chOff x="1792" y="1228"/>
            <a:chExt cx="303" cy="218"/>
          </a:xfrm>
        </p:grpSpPr>
        <p:sp>
          <p:nvSpPr>
            <p:cNvPr id="149596" name="Freeform 88"/>
            <p:cNvSpPr>
              <a:spLocks/>
            </p:cNvSpPr>
            <p:nvPr/>
          </p:nvSpPr>
          <p:spPr bwMode="auto">
            <a:xfrm>
              <a:off x="1792" y="1360"/>
              <a:ext cx="75" cy="86"/>
            </a:xfrm>
            <a:custGeom>
              <a:avLst/>
              <a:gdLst>
                <a:gd name="T0" fmla="*/ 0 w 378"/>
                <a:gd name="T1" fmla="*/ 0 h 490"/>
                <a:gd name="T2" fmla="*/ 0 w 378"/>
                <a:gd name="T3" fmla="*/ 0 h 490"/>
                <a:gd name="T4" fmla="*/ 0 w 378"/>
                <a:gd name="T5" fmla="*/ 0 h 490"/>
                <a:gd name="T6" fmla="*/ 0 w 378"/>
                <a:gd name="T7" fmla="*/ 0 h 490"/>
                <a:gd name="T8" fmla="*/ 0 w 378"/>
                <a:gd name="T9" fmla="*/ 0 h 490"/>
                <a:gd name="T10" fmla="*/ 0 w 378"/>
                <a:gd name="T11" fmla="*/ 0 h 490"/>
                <a:gd name="T12" fmla="*/ 0 w 378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8"/>
                <a:gd name="T22" fmla="*/ 0 h 490"/>
                <a:gd name="T23" fmla="*/ 378 w 378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8" h="490">
                  <a:moveTo>
                    <a:pt x="188" y="0"/>
                  </a:moveTo>
                  <a:lnTo>
                    <a:pt x="378" y="124"/>
                  </a:lnTo>
                  <a:lnTo>
                    <a:pt x="378" y="369"/>
                  </a:lnTo>
                  <a:lnTo>
                    <a:pt x="188" y="490"/>
                  </a:lnTo>
                  <a:lnTo>
                    <a:pt x="0" y="369"/>
                  </a:lnTo>
                  <a:lnTo>
                    <a:pt x="0" y="124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97" name="Freeform 89"/>
            <p:cNvSpPr>
              <a:spLocks/>
            </p:cNvSpPr>
            <p:nvPr/>
          </p:nvSpPr>
          <p:spPr bwMode="auto">
            <a:xfrm>
              <a:off x="1904" y="1295"/>
              <a:ext cx="76" cy="87"/>
            </a:xfrm>
            <a:custGeom>
              <a:avLst/>
              <a:gdLst>
                <a:gd name="T0" fmla="*/ 0 w 380"/>
                <a:gd name="T1" fmla="*/ 0 h 490"/>
                <a:gd name="T2" fmla="*/ 0 w 380"/>
                <a:gd name="T3" fmla="*/ 0 h 490"/>
                <a:gd name="T4" fmla="*/ 0 w 380"/>
                <a:gd name="T5" fmla="*/ 0 h 490"/>
                <a:gd name="T6" fmla="*/ 0 w 380"/>
                <a:gd name="T7" fmla="*/ 0 h 490"/>
                <a:gd name="T8" fmla="*/ 0 w 380"/>
                <a:gd name="T9" fmla="*/ 0 h 490"/>
                <a:gd name="T10" fmla="*/ 0 w 380"/>
                <a:gd name="T11" fmla="*/ 0 h 490"/>
                <a:gd name="T12" fmla="*/ 0 w 380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0"/>
                <a:gd name="T22" fmla="*/ 0 h 490"/>
                <a:gd name="T23" fmla="*/ 380 w 380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0" h="490">
                  <a:moveTo>
                    <a:pt x="190" y="0"/>
                  </a:moveTo>
                  <a:lnTo>
                    <a:pt x="380" y="122"/>
                  </a:lnTo>
                  <a:lnTo>
                    <a:pt x="380" y="366"/>
                  </a:lnTo>
                  <a:lnTo>
                    <a:pt x="190" y="490"/>
                  </a:lnTo>
                  <a:lnTo>
                    <a:pt x="0" y="366"/>
                  </a:lnTo>
                  <a:lnTo>
                    <a:pt x="0" y="122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98" name="Freeform 90"/>
            <p:cNvSpPr>
              <a:spLocks/>
            </p:cNvSpPr>
            <p:nvPr/>
          </p:nvSpPr>
          <p:spPr bwMode="auto">
            <a:xfrm>
              <a:off x="1867" y="1360"/>
              <a:ext cx="75" cy="86"/>
            </a:xfrm>
            <a:custGeom>
              <a:avLst/>
              <a:gdLst>
                <a:gd name="T0" fmla="*/ 0 w 377"/>
                <a:gd name="T1" fmla="*/ 0 h 490"/>
                <a:gd name="T2" fmla="*/ 0 w 377"/>
                <a:gd name="T3" fmla="*/ 0 h 490"/>
                <a:gd name="T4" fmla="*/ 0 w 377"/>
                <a:gd name="T5" fmla="*/ 0 h 490"/>
                <a:gd name="T6" fmla="*/ 0 w 377"/>
                <a:gd name="T7" fmla="*/ 0 h 490"/>
                <a:gd name="T8" fmla="*/ 0 w 377"/>
                <a:gd name="T9" fmla="*/ 0 h 490"/>
                <a:gd name="T10" fmla="*/ 0 w 377"/>
                <a:gd name="T11" fmla="*/ 0 h 490"/>
                <a:gd name="T12" fmla="*/ 0 w 377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7"/>
                <a:gd name="T22" fmla="*/ 0 h 490"/>
                <a:gd name="T23" fmla="*/ 377 w 377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7" h="490">
                  <a:moveTo>
                    <a:pt x="188" y="0"/>
                  </a:moveTo>
                  <a:lnTo>
                    <a:pt x="377" y="122"/>
                  </a:lnTo>
                  <a:lnTo>
                    <a:pt x="377" y="367"/>
                  </a:lnTo>
                  <a:lnTo>
                    <a:pt x="188" y="490"/>
                  </a:lnTo>
                  <a:lnTo>
                    <a:pt x="0" y="367"/>
                  </a:lnTo>
                  <a:lnTo>
                    <a:pt x="0" y="122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99" name="Freeform 91"/>
            <p:cNvSpPr>
              <a:spLocks/>
            </p:cNvSpPr>
            <p:nvPr/>
          </p:nvSpPr>
          <p:spPr bwMode="auto">
            <a:xfrm>
              <a:off x="1979" y="1294"/>
              <a:ext cx="76" cy="67"/>
            </a:xfrm>
            <a:custGeom>
              <a:avLst/>
              <a:gdLst>
                <a:gd name="T0" fmla="*/ 0 w 379"/>
                <a:gd name="T1" fmla="*/ 0 h 374"/>
                <a:gd name="T2" fmla="*/ 0 w 379"/>
                <a:gd name="T3" fmla="*/ 0 h 374"/>
                <a:gd name="T4" fmla="*/ 0 w 379"/>
                <a:gd name="T5" fmla="*/ 0 h 374"/>
                <a:gd name="T6" fmla="*/ 0 w 379"/>
                <a:gd name="T7" fmla="*/ 0 h 374"/>
                <a:gd name="T8" fmla="*/ 0 w 379"/>
                <a:gd name="T9" fmla="*/ 0 h 374"/>
                <a:gd name="T10" fmla="*/ 0 w 379"/>
                <a:gd name="T11" fmla="*/ 0 h 3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9"/>
                <a:gd name="T19" fmla="*/ 0 h 374"/>
                <a:gd name="T20" fmla="*/ 379 w 379"/>
                <a:gd name="T21" fmla="*/ 374 h 3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9" h="374">
                  <a:moveTo>
                    <a:pt x="190" y="0"/>
                  </a:moveTo>
                  <a:lnTo>
                    <a:pt x="379" y="124"/>
                  </a:lnTo>
                  <a:lnTo>
                    <a:pt x="379" y="372"/>
                  </a:lnTo>
                  <a:lnTo>
                    <a:pt x="0" y="374"/>
                  </a:lnTo>
                  <a:lnTo>
                    <a:pt x="0" y="12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00" name="Line 92"/>
            <p:cNvSpPr>
              <a:spLocks noChangeShapeType="1"/>
            </p:cNvSpPr>
            <p:nvPr/>
          </p:nvSpPr>
          <p:spPr bwMode="auto">
            <a:xfrm flipV="1">
              <a:off x="1867" y="1357"/>
              <a:ext cx="0" cy="2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01" name="Line 93"/>
            <p:cNvSpPr>
              <a:spLocks noChangeShapeType="1"/>
            </p:cNvSpPr>
            <p:nvPr/>
          </p:nvSpPr>
          <p:spPr bwMode="auto">
            <a:xfrm flipV="1">
              <a:off x="1979" y="1292"/>
              <a:ext cx="1" cy="25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02" name="Line 94"/>
            <p:cNvSpPr>
              <a:spLocks noChangeShapeType="1"/>
            </p:cNvSpPr>
            <p:nvPr/>
          </p:nvSpPr>
          <p:spPr bwMode="auto">
            <a:xfrm>
              <a:off x="2017" y="1250"/>
              <a:ext cx="0" cy="4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03" name="Line 95"/>
            <p:cNvSpPr>
              <a:spLocks noChangeShapeType="1"/>
            </p:cNvSpPr>
            <p:nvPr/>
          </p:nvSpPr>
          <p:spPr bwMode="auto">
            <a:xfrm flipH="1">
              <a:off x="2017" y="1228"/>
              <a:ext cx="39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04" name="Line 96"/>
            <p:cNvSpPr>
              <a:spLocks noChangeShapeType="1"/>
            </p:cNvSpPr>
            <p:nvPr/>
          </p:nvSpPr>
          <p:spPr bwMode="auto">
            <a:xfrm>
              <a:off x="2095" y="1250"/>
              <a:ext cx="0" cy="4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05" name="Line 97"/>
            <p:cNvSpPr>
              <a:spLocks noChangeShapeType="1"/>
            </p:cNvSpPr>
            <p:nvPr/>
          </p:nvSpPr>
          <p:spPr bwMode="auto">
            <a:xfrm flipH="1" flipV="1">
              <a:off x="2056" y="1228"/>
              <a:ext cx="39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06" name="Line 98"/>
            <p:cNvSpPr>
              <a:spLocks noChangeShapeType="1"/>
            </p:cNvSpPr>
            <p:nvPr/>
          </p:nvSpPr>
          <p:spPr bwMode="auto">
            <a:xfrm>
              <a:off x="1979" y="1228"/>
              <a:ext cx="38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07" name="Rectangle 99"/>
            <p:cNvSpPr>
              <a:spLocks noChangeArrowheads="1"/>
            </p:cNvSpPr>
            <p:nvPr/>
          </p:nvSpPr>
          <p:spPr bwMode="auto">
            <a:xfrm>
              <a:off x="1942" y="1292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08" name="Rectangle 100"/>
            <p:cNvSpPr>
              <a:spLocks noChangeArrowheads="1"/>
            </p:cNvSpPr>
            <p:nvPr/>
          </p:nvSpPr>
          <p:spPr bwMode="auto">
            <a:xfrm>
              <a:off x="1942" y="1285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09" name="Rectangle 101"/>
            <p:cNvSpPr>
              <a:spLocks noChangeArrowheads="1"/>
            </p:cNvSpPr>
            <p:nvPr/>
          </p:nvSpPr>
          <p:spPr bwMode="auto">
            <a:xfrm>
              <a:off x="1942" y="1278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0" name="Rectangle 102"/>
            <p:cNvSpPr>
              <a:spLocks noChangeArrowheads="1"/>
            </p:cNvSpPr>
            <p:nvPr/>
          </p:nvSpPr>
          <p:spPr bwMode="auto">
            <a:xfrm>
              <a:off x="1942" y="1272"/>
              <a:ext cx="2" cy="3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9567" name="Group 103"/>
          <p:cNvGrpSpPr>
            <a:grpSpLocks/>
          </p:cNvGrpSpPr>
          <p:nvPr/>
        </p:nvGrpSpPr>
        <p:grpSpPr bwMode="auto">
          <a:xfrm>
            <a:off x="3579813" y="4392613"/>
            <a:ext cx="304800" cy="196850"/>
            <a:chOff x="1792" y="1228"/>
            <a:chExt cx="303" cy="218"/>
          </a:xfrm>
        </p:grpSpPr>
        <p:sp>
          <p:nvSpPr>
            <p:cNvPr id="149581" name="Freeform 104"/>
            <p:cNvSpPr>
              <a:spLocks/>
            </p:cNvSpPr>
            <p:nvPr/>
          </p:nvSpPr>
          <p:spPr bwMode="auto">
            <a:xfrm>
              <a:off x="1792" y="1360"/>
              <a:ext cx="75" cy="86"/>
            </a:xfrm>
            <a:custGeom>
              <a:avLst/>
              <a:gdLst>
                <a:gd name="T0" fmla="*/ 0 w 378"/>
                <a:gd name="T1" fmla="*/ 0 h 490"/>
                <a:gd name="T2" fmla="*/ 0 w 378"/>
                <a:gd name="T3" fmla="*/ 0 h 490"/>
                <a:gd name="T4" fmla="*/ 0 w 378"/>
                <a:gd name="T5" fmla="*/ 0 h 490"/>
                <a:gd name="T6" fmla="*/ 0 w 378"/>
                <a:gd name="T7" fmla="*/ 0 h 490"/>
                <a:gd name="T8" fmla="*/ 0 w 378"/>
                <a:gd name="T9" fmla="*/ 0 h 490"/>
                <a:gd name="T10" fmla="*/ 0 w 378"/>
                <a:gd name="T11" fmla="*/ 0 h 490"/>
                <a:gd name="T12" fmla="*/ 0 w 378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8"/>
                <a:gd name="T22" fmla="*/ 0 h 490"/>
                <a:gd name="T23" fmla="*/ 378 w 378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8" h="490">
                  <a:moveTo>
                    <a:pt x="188" y="0"/>
                  </a:moveTo>
                  <a:lnTo>
                    <a:pt x="378" y="124"/>
                  </a:lnTo>
                  <a:lnTo>
                    <a:pt x="378" y="369"/>
                  </a:lnTo>
                  <a:lnTo>
                    <a:pt x="188" y="490"/>
                  </a:lnTo>
                  <a:lnTo>
                    <a:pt x="0" y="369"/>
                  </a:lnTo>
                  <a:lnTo>
                    <a:pt x="0" y="124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82" name="Freeform 105"/>
            <p:cNvSpPr>
              <a:spLocks/>
            </p:cNvSpPr>
            <p:nvPr/>
          </p:nvSpPr>
          <p:spPr bwMode="auto">
            <a:xfrm>
              <a:off x="1904" y="1295"/>
              <a:ext cx="76" cy="87"/>
            </a:xfrm>
            <a:custGeom>
              <a:avLst/>
              <a:gdLst>
                <a:gd name="T0" fmla="*/ 0 w 380"/>
                <a:gd name="T1" fmla="*/ 0 h 490"/>
                <a:gd name="T2" fmla="*/ 0 w 380"/>
                <a:gd name="T3" fmla="*/ 0 h 490"/>
                <a:gd name="T4" fmla="*/ 0 w 380"/>
                <a:gd name="T5" fmla="*/ 0 h 490"/>
                <a:gd name="T6" fmla="*/ 0 w 380"/>
                <a:gd name="T7" fmla="*/ 0 h 490"/>
                <a:gd name="T8" fmla="*/ 0 w 380"/>
                <a:gd name="T9" fmla="*/ 0 h 490"/>
                <a:gd name="T10" fmla="*/ 0 w 380"/>
                <a:gd name="T11" fmla="*/ 0 h 490"/>
                <a:gd name="T12" fmla="*/ 0 w 380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0"/>
                <a:gd name="T22" fmla="*/ 0 h 490"/>
                <a:gd name="T23" fmla="*/ 380 w 380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0" h="490">
                  <a:moveTo>
                    <a:pt x="190" y="0"/>
                  </a:moveTo>
                  <a:lnTo>
                    <a:pt x="380" y="122"/>
                  </a:lnTo>
                  <a:lnTo>
                    <a:pt x="380" y="366"/>
                  </a:lnTo>
                  <a:lnTo>
                    <a:pt x="190" y="490"/>
                  </a:lnTo>
                  <a:lnTo>
                    <a:pt x="0" y="366"/>
                  </a:lnTo>
                  <a:lnTo>
                    <a:pt x="0" y="122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83" name="Freeform 106"/>
            <p:cNvSpPr>
              <a:spLocks/>
            </p:cNvSpPr>
            <p:nvPr/>
          </p:nvSpPr>
          <p:spPr bwMode="auto">
            <a:xfrm>
              <a:off x="1867" y="1360"/>
              <a:ext cx="75" cy="86"/>
            </a:xfrm>
            <a:custGeom>
              <a:avLst/>
              <a:gdLst>
                <a:gd name="T0" fmla="*/ 0 w 377"/>
                <a:gd name="T1" fmla="*/ 0 h 490"/>
                <a:gd name="T2" fmla="*/ 0 w 377"/>
                <a:gd name="T3" fmla="*/ 0 h 490"/>
                <a:gd name="T4" fmla="*/ 0 w 377"/>
                <a:gd name="T5" fmla="*/ 0 h 490"/>
                <a:gd name="T6" fmla="*/ 0 w 377"/>
                <a:gd name="T7" fmla="*/ 0 h 490"/>
                <a:gd name="T8" fmla="*/ 0 w 377"/>
                <a:gd name="T9" fmla="*/ 0 h 490"/>
                <a:gd name="T10" fmla="*/ 0 w 377"/>
                <a:gd name="T11" fmla="*/ 0 h 490"/>
                <a:gd name="T12" fmla="*/ 0 w 377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7"/>
                <a:gd name="T22" fmla="*/ 0 h 490"/>
                <a:gd name="T23" fmla="*/ 377 w 377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7" h="490">
                  <a:moveTo>
                    <a:pt x="188" y="0"/>
                  </a:moveTo>
                  <a:lnTo>
                    <a:pt x="377" y="122"/>
                  </a:lnTo>
                  <a:lnTo>
                    <a:pt x="377" y="367"/>
                  </a:lnTo>
                  <a:lnTo>
                    <a:pt x="188" y="490"/>
                  </a:lnTo>
                  <a:lnTo>
                    <a:pt x="0" y="367"/>
                  </a:lnTo>
                  <a:lnTo>
                    <a:pt x="0" y="122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84" name="Freeform 107"/>
            <p:cNvSpPr>
              <a:spLocks/>
            </p:cNvSpPr>
            <p:nvPr/>
          </p:nvSpPr>
          <p:spPr bwMode="auto">
            <a:xfrm>
              <a:off x="1979" y="1294"/>
              <a:ext cx="76" cy="67"/>
            </a:xfrm>
            <a:custGeom>
              <a:avLst/>
              <a:gdLst>
                <a:gd name="T0" fmla="*/ 0 w 379"/>
                <a:gd name="T1" fmla="*/ 0 h 374"/>
                <a:gd name="T2" fmla="*/ 0 w 379"/>
                <a:gd name="T3" fmla="*/ 0 h 374"/>
                <a:gd name="T4" fmla="*/ 0 w 379"/>
                <a:gd name="T5" fmla="*/ 0 h 374"/>
                <a:gd name="T6" fmla="*/ 0 w 379"/>
                <a:gd name="T7" fmla="*/ 0 h 374"/>
                <a:gd name="T8" fmla="*/ 0 w 379"/>
                <a:gd name="T9" fmla="*/ 0 h 374"/>
                <a:gd name="T10" fmla="*/ 0 w 379"/>
                <a:gd name="T11" fmla="*/ 0 h 3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9"/>
                <a:gd name="T19" fmla="*/ 0 h 374"/>
                <a:gd name="T20" fmla="*/ 379 w 379"/>
                <a:gd name="T21" fmla="*/ 374 h 3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9" h="374">
                  <a:moveTo>
                    <a:pt x="190" y="0"/>
                  </a:moveTo>
                  <a:lnTo>
                    <a:pt x="379" y="124"/>
                  </a:lnTo>
                  <a:lnTo>
                    <a:pt x="379" y="372"/>
                  </a:lnTo>
                  <a:lnTo>
                    <a:pt x="0" y="374"/>
                  </a:lnTo>
                  <a:lnTo>
                    <a:pt x="0" y="12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85" name="Line 108"/>
            <p:cNvSpPr>
              <a:spLocks noChangeShapeType="1"/>
            </p:cNvSpPr>
            <p:nvPr/>
          </p:nvSpPr>
          <p:spPr bwMode="auto">
            <a:xfrm flipV="1">
              <a:off x="1867" y="1357"/>
              <a:ext cx="0" cy="2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86" name="Line 109"/>
            <p:cNvSpPr>
              <a:spLocks noChangeShapeType="1"/>
            </p:cNvSpPr>
            <p:nvPr/>
          </p:nvSpPr>
          <p:spPr bwMode="auto">
            <a:xfrm flipV="1">
              <a:off x="1979" y="1292"/>
              <a:ext cx="1" cy="25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87" name="Line 110"/>
            <p:cNvSpPr>
              <a:spLocks noChangeShapeType="1"/>
            </p:cNvSpPr>
            <p:nvPr/>
          </p:nvSpPr>
          <p:spPr bwMode="auto">
            <a:xfrm>
              <a:off x="2017" y="1250"/>
              <a:ext cx="0" cy="4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88" name="Line 111"/>
            <p:cNvSpPr>
              <a:spLocks noChangeShapeType="1"/>
            </p:cNvSpPr>
            <p:nvPr/>
          </p:nvSpPr>
          <p:spPr bwMode="auto">
            <a:xfrm flipH="1">
              <a:off x="2017" y="1228"/>
              <a:ext cx="39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89" name="Line 112"/>
            <p:cNvSpPr>
              <a:spLocks noChangeShapeType="1"/>
            </p:cNvSpPr>
            <p:nvPr/>
          </p:nvSpPr>
          <p:spPr bwMode="auto">
            <a:xfrm>
              <a:off x="2095" y="1250"/>
              <a:ext cx="0" cy="4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90" name="Line 113"/>
            <p:cNvSpPr>
              <a:spLocks noChangeShapeType="1"/>
            </p:cNvSpPr>
            <p:nvPr/>
          </p:nvSpPr>
          <p:spPr bwMode="auto">
            <a:xfrm flipH="1" flipV="1">
              <a:off x="2056" y="1228"/>
              <a:ext cx="39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91" name="Line 114"/>
            <p:cNvSpPr>
              <a:spLocks noChangeShapeType="1"/>
            </p:cNvSpPr>
            <p:nvPr/>
          </p:nvSpPr>
          <p:spPr bwMode="auto">
            <a:xfrm>
              <a:off x="1979" y="1228"/>
              <a:ext cx="38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92" name="Rectangle 115"/>
            <p:cNvSpPr>
              <a:spLocks noChangeArrowheads="1"/>
            </p:cNvSpPr>
            <p:nvPr/>
          </p:nvSpPr>
          <p:spPr bwMode="auto">
            <a:xfrm>
              <a:off x="1942" y="1292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93" name="Rectangle 116"/>
            <p:cNvSpPr>
              <a:spLocks noChangeArrowheads="1"/>
            </p:cNvSpPr>
            <p:nvPr/>
          </p:nvSpPr>
          <p:spPr bwMode="auto">
            <a:xfrm>
              <a:off x="1942" y="1285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94" name="Rectangle 117"/>
            <p:cNvSpPr>
              <a:spLocks noChangeArrowheads="1"/>
            </p:cNvSpPr>
            <p:nvPr/>
          </p:nvSpPr>
          <p:spPr bwMode="auto">
            <a:xfrm>
              <a:off x="1942" y="1278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95" name="Rectangle 118"/>
            <p:cNvSpPr>
              <a:spLocks noChangeArrowheads="1"/>
            </p:cNvSpPr>
            <p:nvPr/>
          </p:nvSpPr>
          <p:spPr bwMode="auto">
            <a:xfrm>
              <a:off x="1942" y="1272"/>
              <a:ext cx="2" cy="3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9568" name="Line 119"/>
          <p:cNvSpPr>
            <a:spLocks noChangeAspect="1" noChangeShapeType="1"/>
          </p:cNvSpPr>
          <p:nvPr/>
        </p:nvSpPr>
        <p:spPr bwMode="auto">
          <a:xfrm>
            <a:off x="1693863" y="2897188"/>
            <a:ext cx="7127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69" name="Line 120"/>
          <p:cNvSpPr>
            <a:spLocks noChangeAspect="1" noChangeShapeType="1"/>
          </p:cNvSpPr>
          <p:nvPr/>
        </p:nvSpPr>
        <p:spPr bwMode="auto">
          <a:xfrm rot="1800000">
            <a:off x="6567488" y="3530600"/>
            <a:ext cx="7127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70" name="Text Box 121"/>
          <p:cNvSpPr txBox="1">
            <a:spLocks noChangeArrowheads="1"/>
          </p:cNvSpPr>
          <p:nvPr/>
        </p:nvSpPr>
        <p:spPr bwMode="auto">
          <a:xfrm>
            <a:off x="3063875" y="2794000"/>
            <a:ext cx="5064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 i="1">
                <a:solidFill>
                  <a:srgbClr val="990099"/>
                </a:solidFill>
              </a:rPr>
              <a:t>ntcp</a:t>
            </a:r>
            <a:endParaRPr lang="en-US" sz="1000" b="1">
              <a:solidFill>
                <a:srgbClr val="990099"/>
              </a:solidFill>
            </a:endParaRPr>
          </a:p>
        </p:txBody>
      </p:sp>
      <p:sp>
        <p:nvSpPr>
          <p:cNvPr id="149571" name="Oval 122"/>
          <p:cNvSpPr>
            <a:spLocks noChangeArrowheads="1"/>
          </p:cNvSpPr>
          <p:nvPr/>
        </p:nvSpPr>
        <p:spPr bwMode="auto">
          <a:xfrm>
            <a:off x="1800225" y="5302250"/>
            <a:ext cx="461963" cy="515938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666666"/>
              </a:gs>
            </a:gsLst>
            <a:path path="rect">
              <a:fillToRect r="100000" b="100000"/>
            </a:path>
          </a:gradFill>
          <a:ln>
            <a:noFill/>
          </a:ln>
          <a:extLst>
            <a:ext uri="{91240B29-F687-4f45-9708-019B960494DF}">
              <a14:hiddenLine xmlns=""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72" name="Line 123"/>
          <p:cNvSpPr>
            <a:spLocks noChangeAspect="1" noChangeShapeType="1"/>
          </p:cNvSpPr>
          <p:nvPr/>
        </p:nvSpPr>
        <p:spPr bwMode="auto">
          <a:xfrm>
            <a:off x="1674813" y="5559425"/>
            <a:ext cx="7127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73" name="Text Box 124"/>
          <p:cNvSpPr txBox="1">
            <a:spLocks noChangeArrowheads="1"/>
          </p:cNvSpPr>
          <p:nvPr/>
        </p:nvSpPr>
        <p:spPr bwMode="auto">
          <a:xfrm>
            <a:off x="1074738" y="5414963"/>
            <a:ext cx="606425" cy="274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b="1">
                <a:solidFill>
                  <a:schemeClr val="accent2"/>
                </a:solidFill>
              </a:rPr>
              <a:t>MRP4</a:t>
            </a:r>
          </a:p>
        </p:txBody>
      </p:sp>
      <p:sp>
        <p:nvSpPr>
          <p:cNvPr id="149574" name="Freeform 125"/>
          <p:cNvSpPr>
            <a:spLocks/>
          </p:cNvSpPr>
          <p:nvPr/>
        </p:nvSpPr>
        <p:spPr bwMode="auto">
          <a:xfrm>
            <a:off x="4818063" y="4352925"/>
            <a:ext cx="236537" cy="498475"/>
          </a:xfrm>
          <a:custGeom>
            <a:avLst/>
            <a:gdLst>
              <a:gd name="T0" fmla="*/ 2147483647 w 149"/>
              <a:gd name="T1" fmla="*/ 0 h 314"/>
              <a:gd name="T2" fmla="*/ 2147483647 w 149"/>
              <a:gd name="T3" fmla="*/ 2147483647 h 314"/>
              <a:gd name="T4" fmla="*/ 2147483647 w 149"/>
              <a:gd name="T5" fmla="*/ 2147483647 h 314"/>
              <a:gd name="T6" fmla="*/ 0 60000 65536"/>
              <a:gd name="T7" fmla="*/ 0 60000 65536"/>
              <a:gd name="T8" fmla="*/ 0 60000 65536"/>
              <a:gd name="T9" fmla="*/ 0 w 149"/>
              <a:gd name="T10" fmla="*/ 0 h 314"/>
              <a:gd name="T11" fmla="*/ 149 w 149"/>
              <a:gd name="T12" fmla="*/ 314 h 31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9" h="314">
                <a:moveTo>
                  <a:pt x="149" y="0"/>
                </a:moveTo>
                <a:cubicBezTo>
                  <a:pt x="128" y="24"/>
                  <a:pt x="46" y="90"/>
                  <a:pt x="23" y="142"/>
                </a:cubicBezTo>
                <a:cubicBezTo>
                  <a:pt x="0" y="194"/>
                  <a:pt x="15" y="278"/>
                  <a:pt x="13" y="314"/>
                </a:cubicBezTo>
              </a:path>
            </a:pathLst>
          </a:custGeom>
          <a:noFill/>
          <a:ln w="28575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9575" name="Freeform 126"/>
          <p:cNvSpPr>
            <a:spLocks/>
          </p:cNvSpPr>
          <p:nvPr/>
        </p:nvSpPr>
        <p:spPr bwMode="auto">
          <a:xfrm>
            <a:off x="3689350" y="3405188"/>
            <a:ext cx="1365250" cy="431800"/>
          </a:xfrm>
          <a:custGeom>
            <a:avLst/>
            <a:gdLst>
              <a:gd name="T0" fmla="*/ 2147483647 w 860"/>
              <a:gd name="T1" fmla="*/ 2147483647 h 272"/>
              <a:gd name="T2" fmla="*/ 2147483647 w 860"/>
              <a:gd name="T3" fmla="*/ 2147483647 h 272"/>
              <a:gd name="T4" fmla="*/ 2147483647 w 860"/>
              <a:gd name="T5" fmla="*/ 2147483647 h 272"/>
              <a:gd name="T6" fmla="*/ 2147483647 w 860"/>
              <a:gd name="T7" fmla="*/ 0 h 272"/>
              <a:gd name="T8" fmla="*/ 0 60000 65536"/>
              <a:gd name="T9" fmla="*/ 0 60000 65536"/>
              <a:gd name="T10" fmla="*/ 0 60000 65536"/>
              <a:gd name="T11" fmla="*/ 0 60000 65536"/>
              <a:gd name="T12" fmla="*/ 0 w 860"/>
              <a:gd name="T13" fmla="*/ 0 h 272"/>
              <a:gd name="T14" fmla="*/ 860 w 860"/>
              <a:gd name="T15" fmla="*/ 272 h 27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60" h="272">
                <a:moveTo>
                  <a:pt x="860" y="272"/>
                </a:moveTo>
                <a:cubicBezTo>
                  <a:pt x="796" y="238"/>
                  <a:pt x="605" y="79"/>
                  <a:pt x="473" y="68"/>
                </a:cubicBezTo>
                <a:cubicBezTo>
                  <a:pt x="341" y="57"/>
                  <a:pt x="138" y="215"/>
                  <a:pt x="69" y="204"/>
                </a:cubicBezTo>
                <a:cubicBezTo>
                  <a:pt x="0" y="193"/>
                  <a:pt x="61" y="42"/>
                  <a:pt x="59" y="0"/>
                </a:cubicBezTo>
              </a:path>
            </a:pathLst>
          </a:custGeom>
          <a:noFill/>
          <a:ln w="28575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9576" name="Line 127"/>
          <p:cNvSpPr>
            <a:spLocks noChangeShapeType="1"/>
          </p:cNvSpPr>
          <p:nvPr/>
        </p:nvSpPr>
        <p:spPr bwMode="auto">
          <a:xfrm>
            <a:off x="3698875" y="3414713"/>
            <a:ext cx="192088" cy="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9577" name="Line 128"/>
          <p:cNvSpPr>
            <a:spLocks noChangeShapeType="1"/>
          </p:cNvSpPr>
          <p:nvPr/>
        </p:nvSpPr>
        <p:spPr bwMode="auto">
          <a:xfrm>
            <a:off x="4732338" y="4838700"/>
            <a:ext cx="192087" cy="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9578" name="Text Box 129"/>
          <p:cNvSpPr txBox="1">
            <a:spLocks noChangeArrowheads="1"/>
          </p:cNvSpPr>
          <p:nvPr/>
        </p:nvSpPr>
        <p:spPr bwMode="auto">
          <a:xfrm>
            <a:off x="5487988" y="4562475"/>
            <a:ext cx="1481137" cy="3048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>
                <a:solidFill>
                  <a:schemeClr val="accent1"/>
                </a:solidFill>
                <a:latin typeface="Comic Sans MS" charset="0"/>
                <a:sym typeface="Symbol" charset="0"/>
              </a:rPr>
              <a:t> </a:t>
            </a:r>
            <a:r>
              <a:rPr lang="en-US" sz="1400" b="1">
                <a:solidFill>
                  <a:schemeClr val="accent1"/>
                </a:solidFill>
                <a:latin typeface="Comic Sans MS" charset="0"/>
              </a:rPr>
              <a:t>BA synthesis</a:t>
            </a:r>
          </a:p>
        </p:txBody>
      </p:sp>
      <p:sp>
        <p:nvSpPr>
          <p:cNvPr id="149579" name="Text Box 130"/>
          <p:cNvSpPr txBox="1">
            <a:spLocks noChangeArrowheads="1"/>
          </p:cNvSpPr>
          <p:nvPr/>
        </p:nvSpPr>
        <p:spPr bwMode="auto">
          <a:xfrm>
            <a:off x="422275" y="3552825"/>
            <a:ext cx="1495425" cy="5175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Font typeface="Symbol" charset="0"/>
              <a:buChar char="­"/>
            </a:pPr>
            <a:r>
              <a:rPr lang="en-US" sz="1400" b="1">
                <a:solidFill>
                  <a:schemeClr val="accent1"/>
                </a:solidFill>
                <a:latin typeface="Comic Sans MS" charset="0"/>
                <a:sym typeface="Symbol" charset="0"/>
              </a:rPr>
              <a:t> BA sinusoidal</a:t>
            </a:r>
          </a:p>
          <a:p>
            <a:pPr algn="ctr">
              <a:buFont typeface="Symbol" charset="0"/>
              <a:buNone/>
            </a:pPr>
            <a:r>
              <a:rPr lang="en-US" sz="1400" b="1">
                <a:solidFill>
                  <a:schemeClr val="accent1"/>
                </a:solidFill>
                <a:latin typeface="Comic Sans MS" charset="0"/>
                <a:sym typeface="Symbol" charset="0"/>
              </a:rPr>
              <a:t>export</a:t>
            </a:r>
            <a:endParaRPr lang="en-US" sz="1400" b="1">
              <a:solidFill>
                <a:schemeClr val="accent1"/>
              </a:solidFill>
              <a:latin typeface="Comic Sans MS" charset="0"/>
            </a:endParaRPr>
          </a:p>
        </p:txBody>
      </p:sp>
      <p:sp>
        <p:nvSpPr>
          <p:cNvPr id="149580" name="Rectangle 1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Adaptation to bile acid retention</a:t>
            </a:r>
          </a:p>
        </p:txBody>
      </p:sp>
    </p:spTree>
    <p:extLst>
      <p:ext uri="{BB962C8B-B14F-4D97-AF65-F5344CB8AC3E}">
        <p14:creationId xmlns:p14="http://schemas.microsoft.com/office/powerpoint/2010/main" val="2726897620"/>
      </p:ext>
    </p:extLst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410" name="Group 2"/>
          <p:cNvGrpSpPr>
            <a:grpSpLocks noChangeAspect="1"/>
          </p:cNvGrpSpPr>
          <p:nvPr/>
        </p:nvGrpSpPr>
        <p:grpSpPr bwMode="auto">
          <a:xfrm>
            <a:off x="1931988" y="792163"/>
            <a:ext cx="5260975" cy="5260975"/>
            <a:chOff x="1532" y="1089"/>
            <a:chExt cx="2698" cy="2698"/>
          </a:xfrm>
        </p:grpSpPr>
        <p:sp>
          <p:nvSpPr>
            <p:cNvPr id="14541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32" y="1089"/>
              <a:ext cx="2698" cy="2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76200" cmpd="dbl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1323" tIns="35662" rIns="71323" bIns="35662" anchor="ctr"/>
            <a:lstStyle/>
            <a:p>
              <a:endParaRPr lang="en-US"/>
            </a:p>
          </p:txBody>
        </p:sp>
        <p:sp>
          <p:nvSpPr>
            <p:cNvPr id="145417" name="PubPieSlice"/>
            <p:cNvSpPr>
              <a:spLocks noChangeAspect="1" noEditPoints="1" noChangeArrowheads="1"/>
            </p:cNvSpPr>
            <p:nvPr/>
          </p:nvSpPr>
          <p:spPr bwMode="auto">
            <a:xfrm>
              <a:off x="1620" y="1176"/>
              <a:ext cx="2520" cy="25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3163 w 21600"/>
                <a:gd name="T10" fmla="*/ 3165 h 21600"/>
                <a:gd name="T11" fmla="*/ 18437 w 21600"/>
                <a:gd name="T12" fmla="*/ 18435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17871" y="2636"/>
                  </a:moveTo>
                  <a:cubicBezTo>
                    <a:pt x="15907" y="936"/>
                    <a:pt x="13397" y="-1"/>
                    <a:pt x="10800" y="-1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2981"/>
                    <a:pt x="660" y="15112"/>
                    <a:pt x="1895" y="16910"/>
                  </a:cubicBezTo>
                  <a:lnTo>
                    <a:pt x="10800" y="10800"/>
                  </a:lnTo>
                  <a:lnTo>
                    <a:pt x="17871" y="2636"/>
                  </a:lnTo>
                  <a:close/>
                </a:path>
              </a:pathLst>
            </a:custGeom>
            <a:solidFill>
              <a:schemeClr val="accent2"/>
            </a:solidFill>
            <a:ln w="76200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18" name="PubPieSlice"/>
            <p:cNvSpPr>
              <a:spLocks noChangeAspect="1" noEditPoints="1" noChangeArrowheads="1"/>
            </p:cNvSpPr>
            <p:nvPr/>
          </p:nvSpPr>
          <p:spPr bwMode="auto">
            <a:xfrm>
              <a:off x="1622" y="1177"/>
              <a:ext cx="2516" cy="251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3159 w 21600"/>
                <a:gd name="T10" fmla="*/ 3159 h 21600"/>
                <a:gd name="T11" fmla="*/ 18441 w 21600"/>
                <a:gd name="T12" fmla="*/ 18441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1966" y="17014"/>
                  </a:moveTo>
                  <a:cubicBezTo>
                    <a:pt x="3989" y="19889"/>
                    <a:pt x="7284" y="21599"/>
                    <a:pt x="10800" y="21599"/>
                  </a:cubicBezTo>
                  <a:cubicBezTo>
                    <a:pt x="12549" y="21599"/>
                    <a:pt x="14273" y="21174"/>
                    <a:pt x="15822" y="20361"/>
                  </a:cubicBezTo>
                  <a:lnTo>
                    <a:pt x="10800" y="10800"/>
                  </a:lnTo>
                  <a:lnTo>
                    <a:pt x="1966" y="17014"/>
                  </a:lnTo>
                  <a:close/>
                </a:path>
              </a:pathLst>
            </a:custGeom>
            <a:solidFill>
              <a:srgbClr val="663300"/>
            </a:solidFill>
            <a:ln w="76200">
              <a:solidFill>
                <a:srgbClr val="FFCC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19" name="PubPieSlice"/>
            <p:cNvSpPr>
              <a:spLocks noChangeAspect="1" noEditPoints="1" noChangeArrowheads="1"/>
            </p:cNvSpPr>
            <p:nvPr/>
          </p:nvSpPr>
          <p:spPr bwMode="auto">
            <a:xfrm>
              <a:off x="1620" y="1176"/>
              <a:ext cx="2520" cy="25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3163 w 21600"/>
                <a:gd name="T10" fmla="*/ 3165 h 21600"/>
                <a:gd name="T11" fmla="*/ 18437 w 21600"/>
                <a:gd name="T12" fmla="*/ 18435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16084" y="20218"/>
                  </a:moveTo>
                  <a:cubicBezTo>
                    <a:pt x="19490" y="18307"/>
                    <a:pt x="21600" y="14706"/>
                    <a:pt x="21600" y="10800"/>
                  </a:cubicBezTo>
                  <a:cubicBezTo>
                    <a:pt x="21600" y="7740"/>
                    <a:pt x="20302" y="4825"/>
                    <a:pt x="18029" y="2777"/>
                  </a:cubicBezTo>
                  <a:lnTo>
                    <a:pt x="10800" y="10800"/>
                  </a:lnTo>
                  <a:lnTo>
                    <a:pt x="16084" y="20218"/>
                  </a:lnTo>
                  <a:close/>
                </a:path>
              </a:pathLst>
            </a:custGeom>
            <a:solidFill>
              <a:srgbClr val="006666"/>
            </a:solidFill>
            <a:ln w="76200">
              <a:solidFill>
                <a:srgbClr val="00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0" name="_s609287"/>
            <p:cNvSpPr>
              <a:spLocks noChangeShapeType="1"/>
            </p:cNvSpPr>
            <p:nvPr/>
          </p:nvSpPr>
          <p:spPr bwMode="auto">
            <a:xfrm flipV="1">
              <a:off x="2880" y="1604"/>
              <a:ext cx="0" cy="6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45421" name="_s609288"/>
            <p:cNvSpPr>
              <a:spLocks noChangeArrowheads="1"/>
            </p:cNvSpPr>
            <p:nvPr/>
          </p:nvSpPr>
          <p:spPr bwMode="auto">
            <a:xfrm>
              <a:off x="2706" y="1256"/>
              <a:ext cx="349" cy="34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76200" cmpd="dbl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71323" tIns="35662" rIns="71323" bIns="35662" anchor="ctr"/>
            <a:lstStyle/>
            <a:p>
              <a:pPr algn="ctr"/>
              <a:r>
                <a:rPr lang="en-US" b="1">
                  <a:solidFill>
                    <a:schemeClr val="accent2"/>
                  </a:solidFill>
                </a:rPr>
                <a:t>LXR</a:t>
              </a:r>
            </a:p>
          </p:txBody>
        </p:sp>
        <p:sp>
          <p:nvSpPr>
            <p:cNvPr id="145422" name="_s609289"/>
            <p:cNvSpPr>
              <a:spLocks noChangeShapeType="1"/>
            </p:cNvSpPr>
            <p:nvPr/>
          </p:nvSpPr>
          <p:spPr bwMode="auto">
            <a:xfrm flipV="1">
              <a:off x="2960" y="1699"/>
              <a:ext cx="307" cy="5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3" name="_s609290"/>
            <p:cNvSpPr>
              <a:spLocks noChangeArrowheads="1"/>
            </p:cNvSpPr>
            <p:nvPr/>
          </p:nvSpPr>
          <p:spPr bwMode="auto">
            <a:xfrm>
              <a:off x="3174" y="1371"/>
              <a:ext cx="349" cy="34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76200" cmpd="dbl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71323" tIns="35662" rIns="71323" bIns="35662" anchor="ctr"/>
            <a:lstStyle/>
            <a:p>
              <a:pPr algn="ctr"/>
              <a:r>
                <a:rPr lang="en-US" b="1">
                  <a:solidFill>
                    <a:schemeClr val="accent2"/>
                  </a:solidFill>
                </a:rPr>
                <a:t>FXR</a:t>
              </a:r>
            </a:p>
          </p:txBody>
        </p:sp>
        <p:sp>
          <p:nvSpPr>
            <p:cNvPr id="145424" name="_s609291"/>
            <p:cNvSpPr>
              <a:spLocks noChangeShapeType="1"/>
            </p:cNvSpPr>
            <p:nvPr/>
          </p:nvSpPr>
          <p:spPr bwMode="auto">
            <a:xfrm flipV="1">
              <a:off x="3022" y="1963"/>
              <a:ext cx="544" cy="3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5" name="_s609292"/>
            <p:cNvSpPr>
              <a:spLocks noChangeArrowheads="1"/>
            </p:cNvSpPr>
            <p:nvPr/>
          </p:nvSpPr>
          <p:spPr bwMode="auto">
            <a:xfrm>
              <a:off x="3535" y="1690"/>
              <a:ext cx="349" cy="34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76200" cmpd="dbl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71323" tIns="35662" rIns="71323" bIns="35662" anchor="ctr"/>
            <a:lstStyle/>
            <a:p>
              <a:pPr algn="ctr"/>
              <a:r>
                <a:rPr lang="en-US" sz="1600" b="1">
                  <a:solidFill>
                    <a:srgbClr val="006600"/>
                  </a:solidFill>
                </a:rPr>
                <a:t>MAPK</a:t>
              </a:r>
            </a:p>
          </p:txBody>
        </p:sp>
        <p:sp>
          <p:nvSpPr>
            <p:cNvPr id="145426" name="_s609293"/>
            <p:cNvSpPr>
              <a:spLocks noChangeShapeType="1"/>
            </p:cNvSpPr>
            <p:nvPr/>
          </p:nvSpPr>
          <p:spPr bwMode="auto">
            <a:xfrm flipV="1">
              <a:off x="3052" y="2336"/>
              <a:ext cx="656" cy="7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7" name="_s609294"/>
            <p:cNvSpPr>
              <a:spLocks noChangeArrowheads="1"/>
            </p:cNvSpPr>
            <p:nvPr/>
          </p:nvSpPr>
          <p:spPr bwMode="auto">
            <a:xfrm>
              <a:off x="3706" y="2141"/>
              <a:ext cx="349" cy="34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76200" cmpd="dbl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71323" tIns="35662" rIns="71323" bIns="35662" anchor="ctr"/>
            <a:lstStyle/>
            <a:p>
              <a:pPr algn="ctr"/>
              <a:r>
                <a:rPr lang="en-US" sz="1600" b="1">
                  <a:solidFill>
                    <a:srgbClr val="006600"/>
                  </a:solidFill>
                </a:rPr>
                <a:t>PI3K</a:t>
              </a:r>
            </a:p>
          </p:txBody>
        </p:sp>
        <p:sp>
          <p:nvSpPr>
            <p:cNvPr id="145428" name="_s609295"/>
            <p:cNvSpPr>
              <a:spLocks noChangeShapeType="1"/>
            </p:cNvSpPr>
            <p:nvPr/>
          </p:nvSpPr>
          <p:spPr bwMode="auto">
            <a:xfrm>
              <a:off x="3043" y="2496"/>
              <a:ext cx="617" cy="2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9" name="_s609296"/>
            <p:cNvSpPr>
              <a:spLocks noChangeArrowheads="1"/>
            </p:cNvSpPr>
            <p:nvPr/>
          </p:nvSpPr>
          <p:spPr bwMode="auto">
            <a:xfrm>
              <a:off x="3648" y="2619"/>
              <a:ext cx="349" cy="34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76200" cmpd="dbl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71323" tIns="35662" rIns="71323" bIns="35662" anchor="ctr"/>
            <a:lstStyle/>
            <a:p>
              <a:pPr algn="ctr"/>
              <a:r>
                <a:rPr lang="en-US" sz="1600" b="1">
                  <a:solidFill>
                    <a:srgbClr val="006600"/>
                  </a:solidFill>
                </a:rPr>
                <a:t>PKC</a:t>
              </a:r>
            </a:p>
          </p:txBody>
        </p:sp>
        <p:sp>
          <p:nvSpPr>
            <p:cNvPr id="145430" name="_s609297"/>
            <p:cNvSpPr>
              <a:spLocks noChangeShapeType="1"/>
            </p:cNvSpPr>
            <p:nvPr/>
          </p:nvSpPr>
          <p:spPr bwMode="auto">
            <a:xfrm>
              <a:off x="2997" y="2565"/>
              <a:ext cx="437" cy="49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1" name="_s609298"/>
            <p:cNvSpPr>
              <a:spLocks noChangeArrowheads="1"/>
            </p:cNvSpPr>
            <p:nvPr/>
          </p:nvSpPr>
          <p:spPr bwMode="auto">
            <a:xfrm>
              <a:off x="3375" y="3016"/>
              <a:ext cx="349" cy="34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76200" cmpd="dbl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71323" tIns="35662" rIns="71323" bIns="35662" anchor="ctr"/>
            <a:lstStyle/>
            <a:p>
              <a:pPr algn="ctr"/>
              <a:r>
                <a:rPr lang="en-US" sz="1600" b="1">
                  <a:solidFill>
                    <a:srgbClr val="006600"/>
                  </a:solidFill>
                </a:rPr>
                <a:t>TGR5</a:t>
              </a:r>
            </a:p>
          </p:txBody>
        </p:sp>
        <p:sp>
          <p:nvSpPr>
            <p:cNvPr id="145432" name="_s609299"/>
            <p:cNvSpPr>
              <a:spLocks noChangeShapeType="1"/>
            </p:cNvSpPr>
            <p:nvPr/>
          </p:nvSpPr>
          <p:spPr bwMode="auto">
            <a:xfrm>
              <a:off x="2924" y="2604"/>
              <a:ext cx="157" cy="64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3" name="_s609300"/>
            <p:cNvSpPr>
              <a:spLocks noChangeArrowheads="1"/>
            </p:cNvSpPr>
            <p:nvPr/>
          </p:nvSpPr>
          <p:spPr bwMode="auto">
            <a:xfrm>
              <a:off x="2948" y="3240"/>
              <a:ext cx="349" cy="34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76200" cmpd="dbl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71323" tIns="35662" rIns="71323" bIns="35662" anchor="ctr"/>
            <a:lstStyle/>
            <a:p>
              <a:pPr algn="ctr"/>
              <a:r>
                <a:rPr lang="en-US" b="1">
                  <a:solidFill>
                    <a:srgbClr val="996633"/>
                  </a:solidFill>
                </a:rPr>
                <a:t>AP1</a:t>
              </a:r>
            </a:p>
          </p:txBody>
        </p:sp>
        <p:sp>
          <p:nvSpPr>
            <p:cNvPr id="145434" name="_s609301"/>
            <p:cNvSpPr>
              <a:spLocks noChangeShapeType="1"/>
            </p:cNvSpPr>
            <p:nvPr/>
          </p:nvSpPr>
          <p:spPr bwMode="auto">
            <a:xfrm flipH="1">
              <a:off x="2682" y="2605"/>
              <a:ext cx="159" cy="6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5" name="_s609302"/>
            <p:cNvSpPr>
              <a:spLocks noChangeArrowheads="1"/>
            </p:cNvSpPr>
            <p:nvPr/>
          </p:nvSpPr>
          <p:spPr bwMode="auto">
            <a:xfrm>
              <a:off x="2466" y="3240"/>
              <a:ext cx="349" cy="34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76200" cmpd="dbl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71323" tIns="35662" rIns="71323" bIns="35662" anchor="ctr"/>
            <a:lstStyle/>
            <a:p>
              <a:pPr algn="ctr"/>
              <a:r>
                <a:rPr lang="en-US" b="1">
                  <a:solidFill>
                    <a:srgbClr val="996633"/>
                  </a:solidFill>
                </a:rPr>
                <a:t>FAS</a:t>
              </a:r>
            </a:p>
          </p:txBody>
        </p:sp>
        <p:sp>
          <p:nvSpPr>
            <p:cNvPr id="145436" name="_s609303"/>
            <p:cNvSpPr>
              <a:spLocks noChangeShapeType="1"/>
            </p:cNvSpPr>
            <p:nvPr/>
          </p:nvSpPr>
          <p:spPr bwMode="auto">
            <a:xfrm flipH="1">
              <a:off x="2329" y="2567"/>
              <a:ext cx="438" cy="4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7" name="_s609304"/>
            <p:cNvSpPr>
              <a:spLocks noChangeArrowheads="1"/>
            </p:cNvSpPr>
            <p:nvPr/>
          </p:nvSpPr>
          <p:spPr bwMode="auto">
            <a:xfrm>
              <a:off x="2039" y="3016"/>
              <a:ext cx="349" cy="34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76200" cmpd="dbl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71323" tIns="35662" rIns="71323" bIns="35662" anchor="ctr"/>
            <a:lstStyle/>
            <a:p>
              <a:pPr algn="ctr"/>
              <a:r>
                <a:rPr lang="en-US" sz="1800" b="1">
                  <a:solidFill>
                    <a:srgbClr val="996633"/>
                  </a:solidFill>
                </a:rPr>
                <a:t>TRAIL</a:t>
              </a:r>
            </a:p>
          </p:txBody>
        </p:sp>
        <p:sp>
          <p:nvSpPr>
            <p:cNvPr id="145438" name="_s609305"/>
            <p:cNvSpPr>
              <a:spLocks noChangeShapeType="1"/>
            </p:cNvSpPr>
            <p:nvPr/>
          </p:nvSpPr>
          <p:spPr bwMode="auto">
            <a:xfrm flipH="1">
              <a:off x="2102" y="2499"/>
              <a:ext cx="617" cy="2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9" name="_s609306"/>
            <p:cNvSpPr>
              <a:spLocks noChangeArrowheads="1"/>
            </p:cNvSpPr>
            <p:nvPr/>
          </p:nvSpPr>
          <p:spPr bwMode="auto">
            <a:xfrm>
              <a:off x="1765" y="2619"/>
              <a:ext cx="349" cy="34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76200" cmpd="dbl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71323" tIns="35662" rIns="71323" bIns="35662" anchor="ctr"/>
            <a:lstStyle/>
            <a:p>
              <a:pPr algn="ctr"/>
              <a:r>
                <a:rPr lang="en-US" sz="1400" b="1">
                  <a:solidFill>
                    <a:schemeClr val="accent2"/>
                  </a:solidFill>
                </a:rPr>
                <a:t>PGC1</a:t>
              </a:r>
              <a:r>
                <a:rPr lang="en-US" sz="1400" b="1">
                  <a:solidFill>
                    <a:schemeClr val="accent2"/>
                  </a:solidFill>
                  <a:sym typeface="Symbol" charset="0"/>
                </a:rPr>
                <a:t></a:t>
              </a:r>
            </a:p>
          </p:txBody>
        </p:sp>
        <p:sp>
          <p:nvSpPr>
            <p:cNvPr id="145440" name="_s609307"/>
            <p:cNvSpPr>
              <a:spLocks noChangeShapeType="1"/>
            </p:cNvSpPr>
            <p:nvPr/>
          </p:nvSpPr>
          <p:spPr bwMode="auto">
            <a:xfrm flipH="1" flipV="1">
              <a:off x="2054" y="2337"/>
              <a:ext cx="655" cy="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1" name="_s609308"/>
            <p:cNvSpPr>
              <a:spLocks noChangeArrowheads="1"/>
            </p:cNvSpPr>
            <p:nvPr/>
          </p:nvSpPr>
          <p:spPr bwMode="auto">
            <a:xfrm>
              <a:off x="1707" y="2141"/>
              <a:ext cx="349" cy="34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76200" cmpd="dbl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71323" tIns="35662" rIns="71323" bIns="35662" anchor="ctr"/>
            <a:lstStyle/>
            <a:p>
              <a:pPr algn="ctr"/>
              <a:r>
                <a:rPr lang="en-US" b="1">
                  <a:solidFill>
                    <a:schemeClr val="accent2"/>
                  </a:solidFill>
                  <a:sym typeface="Symbol" charset="0"/>
                </a:rPr>
                <a:t>CAR</a:t>
              </a:r>
            </a:p>
          </p:txBody>
        </p:sp>
        <p:sp>
          <p:nvSpPr>
            <p:cNvPr id="145442" name="_s609309"/>
            <p:cNvSpPr>
              <a:spLocks noChangeShapeType="1"/>
            </p:cNvSpPr>
            <p:nvPr/>
          </p:nvSpPr>
          <p:spPr bwMode="auto">
            <a:xfrm flipH="1" flipV="1">
              <a:off x="2195" y="1964"/>
              <a:ext cx="543" cy="3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3" name="_s609310"/>
            <p:cNvSpPr>
              <a:spLocks noChangeArrowheads="1"/>
            </p:cNvSpPr>
            <p:nvPr/>
          </p:nvSpPr>
          <p:spPr bwMode="auto">
            <a:xfrm>
              <a:off x="1878" y="1690"/>
              <a:ext cx="349" cy="34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76200" cmpd="dbl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71323" tIns="35662" rIns="71323" bIns="35662" anchor="ctr"/>
            <a:lstStyle/>
            <a:p>
              <a:pPr algn="ctr"/>
              <a:r>
                <a:rPr lang="en-US" b="1">
                  <a:solidFill>
                    <a:schemeClr val="accent2"/>
                  </a:solidFill>
                </a:rPr>
                <a:t>VDR</a:t>
              </a:r>
            </a:p>
          </p:txBody>
        </p:sp>
        <p:sp>
          <p:nvSpPr>
            <p:cNvPr id="145444" name="_s609311"/>
            <p:cNvSpPr>
              <a:spLocks noChangeShapeType="1"/>
            </p:cNvSpPr>
            <p:nvPr/>
          </p:nvSpPr>
          <p:spPr bwMode="auto">
            <a:xfrm flipH="1" flipV="1">
              <a:off x="2493" y="1699"/>
              <a:ext cx="307" cy="5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5" name="_s609312"/>
            <p:cNvSpPr>
              <a:spLocks noChangeArrowheads="1"/>
            </p:cNvSpPr>
            <p:nvPr/>
          </p:nvSpPr>
          <p:spPr bwMode="auto">
            <a:xfrm>
              <a:off x="2239" y="1370"/>
              <a:ext cx="349" cy="34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76200" cmpd="dbl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71323" tIns="35662" rIns="71323" bIns="35662" anchor="ctr"/>
            <a:lstStyle/>
            <a:p>
              <a:pPr algn="ctr"/>
              <a:r>
                <a:rPr lang="en-US" b="1">
                  <a:solidFill>
                    <a:schemeClr val="accent2"/>
                  </a:solidFill>
                </a:rPr>
                <a:t>PXR</a:t>
              </a:r>
            </a:p>
          </p:txBody>
        </p:sp>
        <p:sp>
          <p:nvSpPr>
            <p:cNvPr id="145446" name="_s609313"/>
            <p:cNvSpPr>
              <a:spLocks noChangeArrowheads="1"/>
            </p:cNvSpPr>
            <p:nvPr/>
          </p:nvSpPr>
          <p:spPr bwMode="auto">
            <a:xfrm>
              <a:off x="2706" y="2264"/>
              <a:ext cx="349" cy="349"/>
            </a:xfrm>
            <a:prstGeom prst="ellipse">
              <a:avLst/>
            </a:prstGeom>
            <a:solidFill>
              <a:schemeClr val="bg1"/>
            </a:solidFill>
            <a:ln w="76200" cmpd="dbl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71323" tIns="35662" rIns="71323" bIns="35662" anchor="ctr"/>
            <a:lstStyle/>
            <a:p>
              <a:pPr algn="ctr"/>
              <a:endParaRPr lang="en-US" b="1"/>
            </a:p>
          </p:txBody>
        </p:sp>
        <p:sp>
          <p:nvSpPr>
            <p:cNvPr id="145447" name="Oval 34"/>
            <p:cNvSpPr>
              <a:spLocks noChangeArrowheads="1"/>
            </p:cNvSpPr>
            <p:nvPr/>
          </p:nvSpPr>
          <p:spPr bwMode="auto">
            <a:xfrm>
              <a:off x="2272" y="1966"/>
              <a:ext cx="1209" cy="95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5448" name="Group 35"/>
            <p:cNvGrpSpPr>
              <a:grpSpLocks/>
            </p:cNvGrpSpPr>
            <p:nvPr/>
          </p:nvGrpSpPr>
          <p:grpSpPr bwMode="auto">
            <a:xfrm>
              <a:off x="2425" y="2110"/>
              <a:ext cx="814" cy="584"/>
              <a:chOff x="1792" y="1228"/>
              <a:chExt cx="303" cy="218"/>
            </a:xfrm>
          </p:grpSpPr>
          <p:sp>
            <p:nvSpPr>
              <p:cNvPr id="145449" name="Freeform 36"/>
              <p:cNvSpPr>
                <a:spLocks/>
              </p:cNvSpPr>
              <p:nvPr/>
            </p:nvSpPr>
            <p:spPr bwMode="auto">
              <a:xfrm>
                <a:off x="1792" y="1360"/>
                <a:ext cx="75" cy="86"/>
              </a:xfrm>
              <a:custGeom>
                <a:avLst/>
                <a:gdLst>
                  <a:gd name="T0" fmla="*/ 0 w 378"/>
                  <a:gd name="T1" fmla="*/ 0 h 490"/>
                  <a:gd name="T2" fmla="*/ 0 w 378"/>
                  <a:gd name="T3" fmla="*/ 0 h 490"/>
                  <a:gd name="T4" fmla="*/ 0 w 378"/>
                  <a:gd name="T5" fmla="*/ 0 h 490"/>
                  <a:gd name="T6" fmla="*/ 0 w 378"/>
                  <a:gd name="T7" fmla="*/ 0 h 490"/>
                  <a:gd name="T8" fmla="*/ 0 w 378"/>
                  <a:gd name="T9" fmla="*/ 0 h 490"/>
                  <a:gd name="T10" fmla="*/ 0 w 378"/>
                  <a:gd name="T11" fmla="*/ 0 h 490"/>
                  <a:gd name="T12" fmla="*/ 0 w 378"/>
                  <a:gd name="T13" fmla="*/ 0 h 4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8"/>
                  <a:gd name="T22" fmla="*/ 0 h 490"/>
                  <a:gd name="T23" fmla="*/ 378 w 378"/>
                  <a:gd name="T24" fmla="*/ 490 h 4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8" h="490">
                    <a:moveTo>
                      <a:pt x="188" y="0"/>
                    </a:moveTo>
                    <a:lnTo>
                      <a:pt x="378" y="124"/>
                    </a:lnTo>
                    <a:lnTo>
                      <a:pt x="378" y="369"/>
                    </a:lnTo>
                    <a:lnTo>
                      <a:pt x="188" y="490"/>
                    </a:lnTo>
                    <a:lnTo>
                      <a:pt x="0" y="369"/>
                    </a:lnTo>
                    <a:lnTo>
                      <a:pt x="0" y="124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50" name="Freeform 37"/>
              <p:cNvSpPr>
                <a:spLocks/>
              </p:cNvSpPr>
              <p:nvPr/>
            </p:nvSpPr>
            <p:spPr bwMode="auto">
              <a:xfrm>
                <a:off x="1904" y="1295"/>
                <a:ext cx="76" cy="87"/>
              </a:xfrm>
              <a:custGeom>
                <a:avLst/>
                <a:gdLst>
                  <a:gd name="T0" fmla="*/ 0 w 380"/>
                  <a:gd name="T1" fmla="*/ 0 h 490"/>
                  <a:gd name="T2" fmla="*/ 0 w 380"/>
                  <a:gd name="T3" fmla="*/ 0 h 490"/>
                  <a:gd name="T4" fmla="*/ 0 w 380"/>
                  <a:gd name="T5" fmla="*/ 0 h 490"/>
                  <a:gd name="T6" fmla="*/ 0 w 380"/>
                  <a:gd name="T7" fmla="*/ 0 h 490"/>
                  <a:gd name="T8" fmla="*/ 0 w 380"/>
                  <a:gd name="T9" fmla="*/ 0 h 490"/>
                  <a:gd name="T10" fmla="*/ 0 w 380"/>
                  <a:gd name="T11" fmla="*/ 0 h 490"/>
                  <a:gd name="T12" fmla="*/ 0 w 380"/>
                  <a:gd name="T13" fmla="*/ 0 h 4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0"/>
                  <a:gd name="T22" fmla="*/ 0 h 490"/>
                  <a:gd name="T23" fmla="*/ 380 w 380"/>
                  <a:gd name="T24" fmla="*/ 490 h 4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0" h="490">
                    <a:moveTo>
                      <a:pt x="190" y="0"/>
                    </a:moveTo>
                    <a:lnTo>
                      <a:pt x="380" y="122"/>
                    </a:lnTo>
                    <a:lnTo>
                      <a:pt x="380" y="366"/>
                    </a:lnTo>
                    <a:lnTo>
                      <a:pt x="190" y="490"/>
                    </a:lnTo>
                    <a:lnTo>
                      <a:pt x="0" y="366"/>
                    </a:lnTo>
                    <a:lnTo>
                      <a:pt x="0" y="122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51" name="Freeform 38"/>
              <p:cNvSpPr>
                <a:spLocks/>
              </p:cNvSpPr>
              <p:nvPr/>
            </p:nvSpPr>
            <p:spPr bwMode="auto">
              <a:xfrm>
                <a:off x="1867" y="1360"/>
                <a:ext cx="75" cy="86"/>
              </a:xfrm>
              <a:custGeom>
                <a:avLst/>
                <a:gdLst>
                  <a:gd name="T0" fmla="*/ 0 w 377"/>
                  <a:gd name="T1" fmla="*/ 0 h 490"/>
                  <a:gd name="T2" fmla="*/ 0 w 377"/>
                  <a:gd name="T3" fmla="*/ 0 h 490"/>
                  <a:gd name="T4" fmla="*/ 0 w 377"/>
                  <a:gd name="T5" fmla="*/ 0 h 490"/>
                  <a:gd name="T6" fmla="*/ 0 w 377"/>
                  <a:gd name="T7" fmla="*/ 0 h 490"/>
                  <a:gd name="T8" fmla="*/ 0 w 377"/>
                  <a:gd name="T9" fmla="*/ 0 h 490"/>
                  <a:gd name="T10" fmla="*/ 0 w 377"/>
                  <a:gd name="T11" fmla="*/ 0 h 490"/>
                  <a:gd name="T12" fmla="*/ 0 w 377"/>
                  <a:gd name="T13" fmla="*/ 0 h 4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7"/>
                  <a:gd name="T22" fmla="*/ 0 h 490"/>
                  <a:gd name="T23" fmla="*/ 377 w 377"/>
                  <a:gd name="T24" fmla="*/ 490 h 4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7" h="490">
                    <a:moveTo>
                      <a:pt x="188" y="0"/>
                    </a:moveTo>
                    <a:lnTo>
                      <a:pt x="377" y="122"/>
                    </a:lnTo>
                    <a:lnTo>
                      <a:pt x="377" y="367"/>
                    </a:lnTo>
                    <a:lnTo>
                      <a:pt x="188" y="490"/>
                    </a:lnTo>
                    <a:lnTo>
                      <a:pt x="0" y="367"/>
                    </a:lnTo>
                    <a:lnTo>
                      <a:pt x="0" y="122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52" name="Freeform 39"/>
              <p:cNvSpPr>
                <a:spLocks/>
              </p:cNvSpPr>
              <p:nvPr/>
            </p:nvSpPr>
            <p:spPr bwMode="auto">
              <a:xfrm>
                <a:off x="1979" y="1294"/>
                <a:ext cx="76" cy="67"/>
              </a:xfrm>
              <a:custGeom>
                <a:avLst/>
                <a:gdLst>
                  <a:gd name="T0" fmla="*/ 0 w 379"/>
                  <a:gd name="T1" fmla="*/ 0 h 374"/>
                  <a:gd name="T2" fmla="*/ 0 w 379"/>
                  <a:gd name="T3" fmla="*/ 0 h 374"/>
                  <a:gd name="T4" fmla="*/ 0 w 379"/>
                  <a:gd name="T5" fmla="*/ 0 h 374"/>
                  <a:gd name="T6" fmla="*/ 0 w 379"/>
                  <a:gd name="T7" fmla="*/ 0 h 374"/>
                  <a:gd name="T8" fmla="*/ 0 w 379"/>
                  <a:gd name="T9" fmla="*/ 0 h 374"/>
                  <a:gd name="T10" fmla="*/ 0 w 379"/>
                  <a:gd name="T11" fmla="*/ 0 h 37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9"/>
                  <a:gd name="T19" fmla="*/ 0 h 374"/>
                  <a:gd name="T20" fmla="*/ 379 w 379"/>
                  <a:gd name="T21" fmla="*/ 374 h 37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9" h="374">
                    <a:moveTo>
                      <a:pt x="190" y="0"/>
                    </a:moveTo>
                    <a:lnTo>
                      <a:pt x="379" y="124"/>
                    </a:lnTo>
                    <a:lnTo>
                      <a:pt x="379" y="372"/>
                    </a:lnTo>
                    <a:lnTo>
                      <a:pt x="0" y="374"/>
                    </a:lnTo>
                    <a:lnTo>
                      <a:pt x="0" y="126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53" name="Line 40"/>
              <p:cNvSpPr>
                <a:spLocks noChangeShapeType="1"/>
              </p:cNvSpPr>
              <p:nvPr/>
            </p:nvSpPr>
            <p:spPr bwMode="auto">
              <a:xfrm flipV="1">
                <a:off x="1867" y="1357"/>
                <a:ext cx="0" cy="24"/>
              </a:xfrm>
              <a:prstGeom prst="line">
                <a:avLst/>
              </a:prstGeom>
              <a:noFill/>
              <a:ln w="31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54" name="Line 41"/>
              <p:cNvSpPr>
                <a:spLocks noChangeShapeType="1"/>
              </p:cNvSpPr>
              <p:nvPr/>
            </p:nvSpPr>
            <p:spPr bwMode="auto">
              <a:xfrm flipV="1">
                <a:off x="1979" y="1292"/>
                <a:ext cx="1" cy="25"/>
              </a:xfrm>
              <a:prstGeom prst="line">
                <a:avLst/>
              </a:prstGeom>
              <a:noFill/>
              <a:ln w="31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55" name="Line 42"/>
              <p:cNvSpPr>
                <a:spLocks noChangeShapeType="1"/>
              </p:cNvSpPr>
              <p:nvPr/>
            </p:nvSpPr>
            <p:spPr bwMode="auto">
              <a:xfrm>
                <a:off x="2017" y="1250"/>
                <a:ext cx="0" cy="44"/>
              </a:xfrm>
              <a:prstGeom prst="line">
                <a:avLst/>
              </a:prstGeom>
              <a:noFill/>
              <a:ln w="31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56" name="Line 43"/>
              <p:cNvSpPr>
                <a:spLocks noChangeShapeType="1"/>
              </p:cNvSpPr>
              <p:nvPr/>
            </p:nvSpPr>
            <p:spPr bwMode="auto">
              <a:xfrm flipH="1">
                <a:off x="2017" y="1228"/>
                <a:ext cx="39" cy="22"/>
              </a:xfrm>
              <a:prstGeom prst="line">
                <a:avLst/>
              </a:prstGeom>
              <a:noFill/>
              <a:ln w="31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57" name="Line 44"/>
              <p:cNvSpPr>
                <a:spLocks noChangeShapeType="1"/>
              </p:cNvSpPr>
              <p:nvPr/>
            </p:nvSpPr>
            <p:spPr bwMode="auto">
              <a:xfrm>
                <a:off x="2095" y="1250"/>
                <a:ext cx="0" cy="44"/>
              </a:xfrm>
              <a:prstGeom prst="line">
                <a:avLst/>
              </a:prstGeom>
              <a:noFill/>
              <a:ln w="31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58" name="Line 45"/>
              <p:cNvSpPr>
                <a:spLocks noChangeShapeType="1"/>
              </p:cNvSpPr>
              <p:nvPr/>
            </p:nvSpPr>
            <p:spPr bwMode="auto">
              <a:xfrm flipH="1" flipV="1">
                <a:off x="2056" y="1228"/>
                <a:ext cx="39" cy="22"/>
              </a:xfrm>
              <a:prstGeom prst="line">
                <a:avLst/>
              </a:prstGeom>
              <a:noFill/>
              <a:ln w="31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59" name="Line 46"/>
              <p:cNvSpPr>
                <a:spLocks noChangeShapeType="1"/>
              </p:cNvSpPr>
              <p:nvPr/>
            </p:nvSpPr>
            <p:spPr bwMode="auto">
              <a:xfrm>
                <a:off x="1979" y="1228"/>
                <a:ext cx="38" cy="22"/>
              </a:xfrm>
              <a:prstGeom prst="line">
                <a:avLst/>
              </a:prstGeom>
              <a:noFill/>
              <a:ln w="31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60" name="Rectangle 47"/>
              <p:cNvSpPr>
                <a:spLocks noChangeArrowheads="1"/>
              </p:cNvSpPr>
              <p:nvPr/>
            </p:nvSpPr>
            <p:spPr bwMode="auto">
              <a:xfrm>
                <a:off x="1942" y="1292"/>
                <a:ext cx="2" cy="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61" name="Rectangle 48"/>
              <p:cNvSpPr>
                <a:spLocks noChangeArrowheads="1"/>
              </p:cNvSpPr>
              <p:nvPr/>
            </p:nvSpPr>
            <p:spPr bwMode="auto">
              <a:xfrm>
                <a:off x="1942" y="1285"/>
                <a:ext cx="2" cy="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62" name="Rectangle 49"/>
              <p:cNvSpPr>
                <a:spLocks noChangeArrowheads="1"/>
              </p:cNvSpPr>
              <p:nvPr/>
            </p:nvSpPr>
            <p:spPr bwMode="auto">
              <a:xfrm>
                <a:off x="1942" y="1278"/>
                <a:ext cx="2" cy="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63" name="Rectangle 50"/>
              <p:cNvSpPr>
                <a:spLocks noChangeArrowheads="1"/>
              </p:cNvSpPr>
              <p:nvPr/>
            </p:nvSpPr>
            <p:spPr bwMode="auto">
              <a:xfrm>
                <a:off x="1942" y="1272"/>
                <a:ext cx="2" cy="3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45411" name="Line 51"/>
          <p:cNvSpPr>
            <a:spLocks noChangeShapeType="1"/>
          </p:cNvSpPr>
          <p:nvPr/>
        </p:nvSpPr>
        <p:spPr bwMode="auto">
          <a:xfrm flipH="1" flipV="1">
            <a:off x="5318125" y="1314450"/>
            <a:ext cx="692150" cy="24923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5412" name="Rectangle 52"/>
          <p:cNvSpPr>
            <a:spLocks noGrp="1" noChangeArrowheads="1"/>
          </p:cNvSpPr>
          <p:nvPr>
            <p:ph type="title"/>
          </p:nvPr>
        </p:nvSpPr>
        <p:spPr>
          <a:xfrm>
            <a:off x="187325" y="76200"/>
            <a:ext cx="8769350" cy="5667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6600CC"/>
                </a:solidFill>
                <a:latin typeface="Arial" charset="0"/>
                <a:ea typeface="ＭＳ Ｐゴシック" charset="0"/>
                <a:cs typeface="ＭＳ Ｐゴシック" charset="0"/>
              </a:rPr>
              <a:t>Multiple molecular roles of bile acids</a:t>
            </a:r>
          </a:p>
        </p:txBody>
      </p:sp>
      <p:sp>
        <p:nvSpPr>
          <p:cNvPr id="145413" name="Text Box 53"/>
          <p:cNvSpPr txBox="1">
            <a:spLocks noChangeArrowheads="1"/>
          </p:cNvSpPr>
          <p:nvPr/>
        </p:nvSpPr>
        <p:spPr bwMode="auto">
          <a:xfrm>
            <a:off x="7105650" y="1681163"/>
            <a:ext cx="1784350" cy="946150"/>
          </a:xfrm>
          <a:prstGeom prst="rect">
            <a:avLst/>
          </a:prstGeom>
          <a:solidFill>
            <a:srgbClr val="006666"/>
          </a:solidFill>
          <a:ln w="19050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>
                <a:solidFill>
                  <a:srgbClr val="66FF66"/>
                </a:solidFill>
              </a:rPr>
              <a:t>Cell</a:t>
            </a:r>
          </a:p>
          <a:p>
            <a:pPr algn="ctr"/>
            <a:r>
              <a:rPr lang="en-US" sz="2800" b="1">
                <a:solidFill>
                  <a:srgbClr val="66FF66"/>
                </a:solidFill>
              </a:rPr>
              <a:t>Signaling</a:t>
            </a:r>
          </a:p>
        </p:txBody>
      </p:sp>
      <p:sp>
        <p:nvSpPr>
          <p:cNvPr id="145414" name="Text Box 54"/>
          <p:cNvSpPr txBox="1">
            <a:spLocks noChangeArrowheads="1"/>
          </p:cNvSpPr>
          <p:nvPr/>
        </p:nvSpPr>
        <p:spPr bwMode="auto">
          <a:xfrm>
            <a:off x="3194050" y="6075363"/>
            <a:ext cx="1925638" cy="519112"/>
          </a:xfrm>
          <a:prstGeom prst="rect">
            <a:avLst/>
          </a:prstGeom>
          <a:solidFill>
            <a:srgbClr val="663300"/>
          </a:solidFill>
          <a:ln w="19050">
            <a:solidFill>
              <a:srgbClr val="FFCC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>
                <a:solidFill>
                  <a:srgbClr val="FFCC99"/>
                </a:solidFill>
              </a:rPr>
              <a:t>Apoptosis</a:t>
            </a:r>
          </a:p>
        </p:txBody>
      </p:sp>
      <p:sp>
        <p:nvSpPr>
          <p:cNvPr id="145415" name="Text Box 55"/>
          <p:cNvSpPr txBox="1">
            <a:spLocks noChangeArrowheads="1"/>
          </p:cNvSpPr>
          <p:nvPr/>
        </p:nvSpPr>
        <p:spPr bwMode="auto">
          <a:xfrm>
            <a:off x="263525" y="1681163"/>
            <a:ext cx="1927225" cy="946150"/>
          </a:xfrm>
          <a:prstGeom prst="rect">
            <a:avLst/>
          </a:prstGeom>
          <a:solidFill>
            <a:schemeClr val="accent2"/>
          </a:solidFill>
          <a:ln w="19050">
            <a:solidFill>
              <a:srgbClr val="00FF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>
                <a:solidFill>
                  <a:srgbClr val="66FFFF"/>
                </a:solidFill>
              </a:rPr>
              <a:t>Nuclear</a:t>
            </a:r>
          </a:p>
          <a:p>
            <a:pPr algn="ctr"/>
            <a:r>
              <a:rPr lang="en-US" sz="2800" b="1">
                <a:solidFill>
                  <a:srgbClr val="66FFFF"/>
                </a:solidFill>
              </a:rPr>
              <a:t>Receptors</a:t>
            </a:r>
          </a:p>
        </p:txBody>
      </p:sp>
    </p:spTree>
    <p:extLst>
      <p:ext uri="{BB962C8B-B14F-4D97-AF65-F5344CB8AC3E}">
        <p14:creationId xmlns:p14="http://schemas.microsoft.com/office/powerpoint/2010/main" val="2803896714"/>
      </p:ext>
    </p:extLst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2"/>
          <p:cNvSpPr>
            <a:spLocks noChangeArrowheads="1"/>
          </p:cNvSpPr>
          <p:nvPr/>
        </p:nvSpPr>
        <p:spPr bwMode="auto">
          <a:xfrm>
            <a:off x="163513" y="284163"/>
            <a:ext cx="88169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600" b="1">
                <a:solidFill>
                  <a:schemeClr val="tx2"/>
                </a:solidFill>
              </a:rPr>
              <a:t>Bile Acid Homeostasis:</a:t>
            </a:r>
            <a:br>
              <a:rPr lang="en-US" sz="3600" b="1">
                <a:solidFill>
                  <a:schemeClr val="tx2"/>
                </a:solidFill>
              </a:rPr>
            </a:br>
            <a:r>
              <a:rPr lang="en-US" sz="3600" b="1">
                <a:solidFill>
                  <a:schemeClr val="tx2"/>
                </a:solidFill>
              </a:rPr>
              <a:t>	</a:t>
            </a:r>
            <a:r>
              <a:rPr lang="en-US" sz="2400" b="1" i="1"/>
              <a:t>Functional integration of transporters &amp; enzymes</a:t>
            </a:r>
            <a:r>
              <a:rPr lang="en-US" sz="3600" b="1">
                <a:solidFill>
                  <a:schemeClr val="tx2"/>
                </a:solidFill>
              </a:rPr>
              <a:t> </a:t>
            </a:r>
            <a:endParaRPr lang="en-US" sz="2800" b="1">
              <a:solidFill>
                <a:schemeClr val="tx2"/>
              </a:solidFill>
            </a:endParaRPr>
          </a:p>
        </p:txBody>
      </p:sp>
      <p:sp>
        <p:nvSpPr>
          <p:cNvPr id="147458" name="Rectangle 3"/>
          <p:cNvSpPr>
            <a:spLocks noChangeArrowheads="1"/>
          </p:cNvSpPr>
          <p:nvPr/>
        </p:nvSpPr>
        <p:spPr bwMode="auto">
          <a:xfrm rot="5400000">
            <a:off x="61119" y="3055144"/>
            <a:ext cx="3313113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59" name="Oval 4"/>
          <p:cNvSpPr>
            <a:spLocks noChangeArrowheads="1"/>
          </p:cNvSpPr>
          <p:nvPr/>
        </p:nvSpPr>
        <p:spPr bwMode="auto">
          <a:xfrm rot="5400000">
            <a:off x="1519238" y="984250"/>
            <a:ext cx="396875" cy="1450975"/>
          </a:xfrm>
          <a:prstGeom prst="ellipse">
            <a:avLst/>
          </a:prstGeom>
          <a:gradFill rotWithShape="0">
            <a:gsLst>
              <a:gs pos="0">
                <a:srgbClr val="000000"/>
              </a:gs>
              <a:gs pos="50000">
                <a:srgbClr val="618FFD"/>
              </a:gs>
              <a:gs pos="100000">
                <a:srgbClr val="000000"/>
              </a:gs>
            </a:gsLst>
            <a:lin ang="0" scaled="1"/>
          </a:gradFill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7460" name="Rectangle 5"/>
          <p:cNvSpPr>
            <a:spLocks noChangeArrowheads="1"/>
          </p:cNvSpPr>
          <p:nvPr/>
        </p:nvSpPr>
        <p:spPr bwMode="auto">
          <a:xfrm rot="5400000">
            <a:off x="1477962" y="1203326"/>
            <a:ext cx="479425" cy="144145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618FFD"/>
              </a:gs>
              <a:gs pos="100000">
                <a:srgbClr val="00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61" name="Oval 6"/>
          <p:cNvSpPr>
            <a:spLocks noChangeArrowheads="1"/>
          </p:cNvSpPr>
          <p:nvPr/>
        </p:nvSpPr>
        <p:spPr bwMode="auto">
          <a:xfrm rot="5400000">
            <a:off x="1543844" y="1473994"/>
            <a:ext cx="347663" cy="1444625"/>
          </a:xfrm>
          <a:prstGeom prst="ellipse">
            <a:avLst/>
          </a:prstGeom>
          <a:gradFill rotWithShape="0">
            <a:gsLst>
              <a:gs pos="0">
                <a:srgbClr val="618FFD"/>
              </a:gs>
              <a:gs pos="50000">
                <a:srgbClr val="333333"/>
              </a:gs>
              <a:gs pos="100000">
                <a:srgbClr val="618FFD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en-US"/>
          </a:p>
        </p:txBody>
      </p:sp>
      <p:sp>
        <p:nvSpPr>
          <p:cNvPr id="147462" name="Rectangle 7"/>
          <p:cNvSpPr>
            <a:spLocks noChangeArrowheads="1"/>
          </p:cNvSpPr>
          <p:nvPr/>
        </p:nvSpPr>
        <p:spPr bwMode="auto">
          <a:xfrm rot="5400000">
            <a:off x="131763" y="3049587"/>
            <a:ext cx="3170238" cy="1439863"/>
          </a:xfrm>
          <a:prstGeom prst="rect">
            <a:avLst/>
          </a:prstGeom>
          <a:gradFill rotWithShape="0">
            <a:gsLst>
              <a:gs pos="0">
                <a:srgbClr val="618FFD"/>
              </a:gs>
              <a:gs pos="50000">
                <a:srgbClr val="333333"/>
              </a:gs>
              <a:gs pos="100000">
                <a:srgbClr val="618FFD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pPr algn="ctr"/>
            <a:endParaRPr lang="en-US" sz="2400"/>
          </a:p>
        </p:txBody>
      </p:sp>
      <p:sp>
        <p:nvSpPr>
          <p:cNvPr id="147463" name="Oval 8"/>
          <p:cNvSpPr>
            <a:spLocks noChangeArrowheads="1"/>
          </p:cNvSpPr>
          <p:nvPr/>
        </p:nvSpPr>
        <p:spPr bwMode="auto">
          <a:xfrm rot="5400000">
            <a:off x="1543051" y="4621212"/>
            <a:ext cx="349250" cy="1444625"/>
          </a:xfrm>
          <a:prstGeom prst="ellipse">
            <a:avLst/>
          </a:prstGeom>
          <a:gradFill rotWithShape="0">
            <a:gsLst>
              <a:gs pos="0">
                <a:srgbClr val="000000"/>
              </a:gs>
              <a:gs pos="50000">
                <a:srgbClr val="618FFD"/>
              </a:gs>
              <a:gs pos="100000">
                <a:srgbClr val="000000"/>
              </a:gs>
            </a:gsLst>
            <a:lin ang="0" scaled="1"/>
          </a:gradFill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7464" name="Rectangle 9"/>
          <p:cNvSpPr>
            <a:spLocks noChangeArrowheads="1"/>
          </p:cNvSpPr>
          <p:nvPr/>
        </p:nvSpPr>
        <p:spPr bwMode="auto">
          <a:xfrm rot="5400000">
            <a:off x="1423194" y="4906169"/>
            <a:ext cx="588962" cy="144145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618FFD"/>
              </a:gs>
              <a:gs pos="100000">
                <a:srgbClr val="00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65" name="Oval 10"/>
          <p:cNvSpPr>
            <a:spLocks noChangeArrowheads="1"/>
          </p:cNvSpPr>
          <p:nvPr/>
        </p:nvSpPr>
        <p:spPr bwMode="auto">
          <a:xfrm rot="5400000">
            <a:off x="1519238" y="5170488"/>
            <a:ext cx="396875" cy="1450975"/>
          </a:xfrm>
          <a:prstGeom prst="ellipse">
            <a:avLst/>
          </a:prstGeom>
          <a:gradFill rotWithShape="0">
            <a:gsLst>
              <a:gs pos="0">
                <a:srgbClr val="618FFD"/>
              </a:gs>
              <a:gs pos="50000">
                <a:srgbClr val="333333"/>
              </a:gs>
              <a:gs pos="100000">
                <a:srgbClr val="618FFD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en-US"/>
          </a:p>
        </p:txBody>
      </p:sp>
      <p:sp>
        <p:nvSpPr>
          <p:cNvPr id="147466" name="AutoShape 11"/>
          <p:cNvSpPr>
            <a:spLocks noChangeAspect="1" noChangeArrowheads="1"/>
          </p:cNvSpPr>
          <p:nvPr/>
        </p:nvSpPr>
        <p:spPr bwMode="auto">
          <a:xfrm>
            <a:off x="2468563" y="1474788"/>
            <a:ext cx="5495925" cy="4645025"/>
          </a:xfrm>
          <a:prstGeom prst="roundRect">
            <a:avLst>
              <a:gd name="adj" fmla="val 8032"/>
            </a:avLst>
          </a:prstGeom>
          <a:gradFill rotWithShape="0">
            <a:gsLst>
              <a:gs pos="0">
                <a:srgbClr val="996633"/>
              </a:gs>
              <a:gs pos="100000">
                <a:srgbClr val="744E27"/>
              </a:gs>
            </a:gsLst>
            <a:lin ang="0" scaled="1"/>
          </a:gradFill>
          <a:ln w="57150">
            <a:solidFill>
              <a:srgbClr val="996633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147467" name="Oval 12"/>
          <p:cNvSpPr>
            <a:spLocks noChangeAspect="1" noChangeArrowheads="1"/>
          </p:cNvSpPr>
          <p:nvPr/>
        </p:nvSpPr>
        <p:spPr bwMode="auto">
          <a:xfrm>
            <a:off x="7283450" y="2901950"/>
            <a:ext cx="1357313" cy="1822450"/>
          </a:xfrm>
          <a:prstGeom prst="ellipse">
            <a:avLst/>
          </a:prstGeom>
          <a:solidFill>
            <a:srgbClr val="33CC33"/>
          </a:solidFill>
          <a:ln w="57150">
            <a:solidFill>
              <a:srgbClr val="9966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7468" name="Rectangle 13"/>
          <p:cNvSpPr>
            <a:spLocks noChangeAspect="1" noChangeArrowheads="1"/>
          </p:cNvSpPr>
          <p:nvPr/>
        </p:nvSpPr>
        <p:spPr bwMode="auto">
          <a:xfrm>
            <a:off x="7989888" y="2868613"/>
            <a:ext cx="731837" cy="1908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1342" name="Oval 14"/>
          <p:cNvSpPr>
            <a:spLocks noChangeArrowheads="1"/>
          </p:cNvSpPr>
          <p:nvPr/>
        </p:nvSpPr>
        <p:spPr bwMode="auto">
          <a:xfrm>
            <a:off x="7116763" y="3008313"/>
            <a:ext cx="460375" cy="515937"/>
          </a:xfrm>
          <a:prstGeom prst="ellipse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16078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611343" name="Text Box 15"/>
          <p:cNvSpPr txBox="1">
            <a:spLocks noChangeArrowheads="1"/>
          </p:cNvSpPr>
          <p:nvPr/>
        </p:nvSpPr>
        <p:spPr bwMode="auto">
          <a:xfrm>
            <a:off x="7580313" y="3273425"/>
            <a:ext cx="1393825" cy="1019175"/>
          </a:xfrm>
          <a:prstGeom prst="rect">
            <a:avLst/>
          </a:prstGeom>
          <a:solidFill>
            <a:srgbClr val="0000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rgbClr val="00FFFF"/>
                </a:solidFill>
                <a:sym typeface="Symbol" charset="0"/>
              </a:rPr>
              <a:t>Biliary</a:t>
            </a:r>
          </a:p>
          <a:p>
            <a:pPr algn="ctr"/>
            <a:r>
              <a:rPr lang="en-US" b="1">
                <a:solidFill>
                  <a:srgbClr val="00FFFF"/>
                </a:solidFill>
                <a:sym typeface="Symbol" charset="0"/>
              </a:rPr>
              <a:t>Export</a:t>
            </a:r>
          </a:p>
          <a:p>
            <a:pPr algn="ctr"/>
            <a:r>
              <a:rPr lang="en-US" b="1">
                <a:solidFill>
                  <a:srgbClr val="00FFFF"/>
                </a:solidFill>
                <a:sym typeface="Symbol" charset="0"/>
              </a:rPr>
              <a:t>(Phase III)</a:t>
            </a:r>
            <a:endParaRPr lang="en-US" b="1">
              <a:solidFill>
                <a:srgbClr val="00FFFF"/>
              </a:solidFill>
            </a:endParaRPr>
          </a:p>
        </p:txBody>
      </p:sp>
      <p:sp>
        <p:nvSpPr>
          <p:cNvPr id="147471" name="Freeform 16"/>
          <p:cNvSpPr>
            <a:spLocks/>
          </p:cNvSpPr>
          <p:nvPr/>
        </p:nvSpPr>
        <p:spPr bwMode="auto">
          <a:xfrm>
            <a:off x="1244600" y="5918200"/>
            <a:ext cx="533400" cy="533400"/>
          </a:xfrm>
          <a:custGeom>
            <a:avLst/>
            <a:gdLst>
              <a:gd name="T0" fmla="*/ 2147483647 w 336"/>
              <a:gd name="T1" fmla="*/ 0 h 336"/>
              <a:gd name="T2" fmla="*/ 2147483647 w 336"/>
              <a:gd name="T3" fmla="*/ 2147483647 h 336"/>
              <a:gd name="T4" fmla="*/ 0 w 336"/>
              <a:gd name="T5" fmla="*/ 2147483647 h 336"/>
              <a:gd name="T6" fmla="*/ 0 60000 65536"/>
              <a:gd name="T7" fmla="*/ 0 60000 65536"/>
              <a:gd name="T8" fmla="*/ 0 60000 65536"/>
              <a:gd name="T9" fmla="*/ 0 w 336"/>
              <a:gd name="T10" fmla="*/ 0 h 336"/>
              <a:gd name="T11" fmla="*/ 336 w 336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6" h="336">
                <a:moveTo>
                  <a:pt x="288" y="0"/>
                </a:moveTo>
                <a:cubicBezTo>
                  <a:pt x="312" y="92"/>
                  <a:pt x="336" y="184"/>
                  <a:pt x="288" y="240"/>
                </a:cubicBezTo>
                <a:cubicBezTo>
                  <a:pt x="240" y="296"/>
                  <a:pt x="120" y="316"/>
                  <a:pt x="0" y="33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47472" name="Text Box 17"/>
          <p:cNvSpPr txBox="1">
            <a:spLocks noChangeArrowheads="1"/>
          </p:cNvSpPr>
          <p:nvPr/>
        </p:nvSpPr>
        <p:spPr bwMode="auto">
          <a:xfrm>
            <a:off x="663575" y="6419850"/>
            <a:ext cx="13700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/>
              <a:t>Portal blood</a:t>
            </a:r>
          </a:p>
        </p:txBody>
      </p:sp>
      <p:sp>
        <p:nvSpPr>
          <p:cNvPr id="147473" name="Line 18"/>
          <p:cNvSpPr>
            <a:spLocks noChangeShapeType="1"/>
          </p:cNvSpPr>
          <p:nvPr/>
        </p:nvSpPr>
        <p:spPr bwMode="auto">
          <a:xfrm>
            <a:off x="7029450" y="3076575"/>
            <a:ext cx="647700" cy="3746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1347" name="Oval 19"/>
          <p:cNvSpPr>
            <a:spLocks noChangeArrowheads="1"/>
          </p:cNvSpPr>
          <p:nvPr/>
        </p:nvSpPr>
        <p:spPr bwMode="auto">
          <a:xfrm>
            <a:off x="2193925" y="2351088"/>
            <a:ext cx="460375" cy="515937"/>
          </a:xfrm>
          <a:prstGeom prst="ellipse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16078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47475" name="Line 20"/>
          <p:cNvSpPr>
            <a:spLocks noChangeShapeType="1"/>
          </p:cNvSpPr>
          <p:nvPr/>
        </p:nvSpPr>
        <p:spPr bwMode="auto">
          <a:xfrm>
            <a:off x="1952625" y="2608263"/>
            <a:ext cx="9429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1349" name="Text Box 21"/>
          <p:cNvSpPr txBox="1">
            <a:spLocks noChangeArrowheads="1"/>
          </p:cNvSpPr>
          <p:nvPr/>
        </p:nvSpPr>
        <p:spPr bwMode="auto">
          <a:xfrm>
            <a:off x="1812925" y="1641475"/>
            <a:ext cx="1325563" cy="714375"/>
          </a:xfrm>
          <a:prstGeom prst="rect">
            <a:avLst/>
          </a:prstGeom>
          <a:solidFill>
            <a:srgbClr val="0000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rgbClr val="00FFFF"/>
                </a:solidFill>
                <a:sym typeface="Symbol" charset="0"/>
              </a:rPr>
              <a:t>Import</a:t>
            </a:r>
          </a:p>
          <a:p>
            <a:pPr algn="ctr"/>
            <a:r>
              <a:rPr lang="en-US" b="1">
                <a:solidFill>
                  <a:srgbClr val="00FFFF"/>
                </a:solidFill>
                <a:sym typeface="Symbol" charset="0"/>
              </a:rPr>
              <a:t>(Phase 0)</a:t>
            </a:r>
            <a:endParaRPr lang="en-US" b="1">
              <a:solidFill>
                <a:srgbClr val="00FFFF"/>
              </a:solidFill>
            </a:endParaRPr>
          </a:p>
        </p:txBody>
      </p:sp>
      <p:sp>
        <p:nvSpPr>
          <p:cNvPr id="147477" name="Rectangle 22"/>
          <p:cNvSpPr>
            <a:spLocks noChangeAspect="1" noChangeArrowheads="1"/>
          </p:cNvSpPr>
          <p:nvPr/>
        </p:nvSpPr>
        <p:spPr bwMode="auto">
          <a:xfrm>
            <a:off x="2146300" y="2916238"/>
            <a:ext cx="731838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1600" b="1"/>
              <a:t>NTCP</a:t>
            </a:r>
          </a:p>
        </p:txBody>
      </p:sp>
      <p:sp>
        <p:nvSpPr>
          <p:cNvPr id="147478" name="Rectangle 23"/>
          <p:cNvSpPr>
            <a:spLocks noChangeAspect="1" noChangeArrowheads="1"/>
          </p:cNvSpPr>
          <p:nvPr/>
        </p:nvSpPr>
        <p:spPr bwMode="auto">
          <a:xfrm>
            <a:off x="7375525" y="2513013"/>
            <a:ext cx="731838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1600" b="1"/>
              <a:t>BSEP</a:t>
            </a:r>
          </a:p>
        </p:txBody>
      </p:sp>
      <p:grpSp>
        <p:nvGrpSpPr>
          <p:cNvPr id="147479" name="Group 24"/>
          <p:cNvGrpSpPr>
            <a:grpSpLocks/>
          </p:cNvGrpSpPr>
          <p:nvPr/>
        </p:nvGrpSpPr>
        <p:grpSpPr bwMode="auto">
          <a:xfrm>
            <a:off x="1370013" y="2535238"/>
            <a:ext cx="479425" cy="346075"/>
            <a:chOff x="975" y="1896"/>
            <a:chExt cx="302" cy="218"/>
          </a:xfrm>
        </p:grpSpPr>
        <p:sp>
          <p:nvSpPr>
            <p:cNvPr id="147545" name="Freeform 25"/>
            <p:cNvSpPr>
              <a:spLocks/>
            </p:cNvSpPr>
            <p:nvPr/>
          </p:nvSpPr>
          <p:spPr bwMode="auto">
            <a:xfrm>
              <a:off x="975" y="2028"/>
              <a:ext cx="75" cy="86"/>
            </a:xfrm>
            <a:custGeom>
              <a:avLst/>
              <a:gdLst>
                <a:gd name="T0" fmla="*/ 0 w 378"/>
                <a:gd name="T1" fmla="*/ 0 h 490"/>
                <a:gd name="T2" fmla="*/ 0 w 378"/>
                <a:gd name="T3" fmla="*/ 0 h 490"/>
                <a:gd name="T4" fmla="*/ 0 w 378"/>
                <a:gd name="T5" fmla="*/ 0 h 490"/>
                <a:gd name="T6" fmla="*/ 0 w 378"/>
                <a:gd name="T7" fmla="*/ 0 h 490"/>
                <a:gd name="T8" fmla="*/ 0 w 378"/>
                <a:gd name="T9" fmla="*/ 0 h 490"/>
                <a:gd name="T10" fmla="*/ 0 w 378"/>
                <a:gd name="T11" fmla="*/ 0 h 490"/>
                <a:gd name="T12" fmla="*/ 0 w 378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8"/>
                <a:gd name="T22" fmla="*/ 0 h 490"/>
                <a:gd name="T23" fmla="*/ 378 w 378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8" h="490">
                  <a:moveTo>
                    <a:pt x="188" y="0"/>
                  </a:moveTo>
                  <a:lnTo>
                    <a:pt x="378" y="124"/>
                  </a:lnTo>
                  <a:lnTo>
                    <a:pt x="378" y="369"/>
                  </a:lnTo>
                  <a:lnTo>
                    <a:pt x="188" y="490"/>
                  </a:lnTo>
                  <a:lnTo>
                    <a:pt x="0" y="369"/>
                  </a:lnTo>
                  <a:lnTo>
                    <a:pt x="0" y="124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46" name="Freeform 26"/>
            <p:cNvSpPr>
              <a:spLocks/>
            </p:cNvSpPr>
            <p:nvPr/>
          </p:nvSpPr>
          <p:spPr bwMode="auto">
            <a:xfrm>
              <a:off x="1087" y="1963"/>
              <a:ext cx="75" cy="87"/>
            </a:xfrm>
            <a:custGeom>
              <a:avLst/>
              <a:gdLst>
                <a:gd name="T0" fmla="*/ 0 w 380"/>
                <a:gd name="T1" fmla="*/ 0 h 490"/>
                <a:gd name="T2" fmla="*/ 0 w 380"/>
                <a:gd name="T3" fmla="*/ 0 h 490"/>
                <a:gd name="T4" fmla="*/ 0 w 380"/>
                <a:gd name="T5" fmla="*/ 0 h 490"/>
                <a:gd name="T6" fmla="*/ 0 w 380"/>
                <a:gd name="T7" fmla="*/ 0 h 490"/>
                <a:gd name="T8" fmla="*/ 0 w 380"/>
                <a:gd name="T9" fmla="*/ 0 h 490"/>
                <a:gd name="T10" fmla="*/ 0 w 380"/>
                <a:gd name="T11" fmla="*/ 0 h 490"/>
                <a:gd name="T12" fmla="*/ 0 w 380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0"/>
                <a:gd name="T22" fmla="*/ 0 h 490"/>
                <a:gd name="T23" fmla="*/ 380 w 380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0" h="490">
                  <a:moveTo>
                    <a:pt x="190" y="0"/>
                  </a:moveTo>
                  <a:lnTo>
                    <a:pt x="380" y="122"/>
                  </a:lnTo>
                  <a:lnTo>
                    <a:pt x="380" y="366"/>
                  </a:lnTo>
                  <a:lnTo>
                    <a:pt x="190" y="490"/>
                  </a:lnTo>
                  <a:lnTo>
                    <a:pt x="0" y="366"/>
                  </a:lnTo>
                  <a:lnTo>
                    <a:pt x="0" y="122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47" name="Freeform 27"/>
            <p:cNvSpPr>
              <a:spLocks/>
            </p:cNvSpPr>
            <p:nvPr/>
          </p:nvSpPr>
          <p:spPr bwMode="auto">
            <a:xfrm>
              <a:off x="1050" y="2028"/>
              <a:ext cx="75" cy="86"/>
            </a:xfrm>
            <a:custGeom>
              <a:avLst/>
              <a:gdLst>
                <a:gd name="T0" fmla="*/ 0 w 377"/>
                <a:gd name="T1" fmla="*/ 0 h 490"/>
                <a:gd name="T2" fmla="*/ 0 w 377"/>
                <a:gd name="T3" fmla="*/ 0 h 490"/>
                <a:gd name="T4" fmla="*/ 0 w 377"/>
                <a:gd name="T5" fmla="*/ 0 h 490"/>
                <a:gd name="T6" fmla="*/ 0 w 377"/>
                <a:gd name="T7" fmla="*/ 0 h 490"/>
                <a:gd name="T8" fmla="*/ 0 w 377"/>
                <a:gd name="T9" fmla="*/ 0 h 490"/>
                <a:gd name="T10" fmla="*/ 0 w 377"/>
                <a:gd name="T11" fmla="*/ 0 h 490"/>
                <a:gd name="T12" fmla="*/ 0 w 377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7"/>
                <a:gd name="T22" fmla="*/ 0 h 490"/>
                <a:gd name="T23" fmla="*/ 377 w 377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7" h="490">
                  <a:moveTo>
                    <a:pt x="188" y="0"/>
                  </a:moveTo>
                  <a:lnTo>
                    <a:pt x="377" y="122"/>
                  </a:lnTo>
                  <a:lnTo>
                    <a:pt x="377" y="367"/>
                  </a:lnTo>
                  <a:lnTo>
                    <a:pt x="188" y="490"/>
                  </a:lnTo>
                  <a:lnTo>
                    <a:pt x="0" y="367"/>
                  </a:lnTo>
                  <a:lnTo>
                    <a:pt x="0" y="122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48" name="Freeform 28"/>
            <p:cNvSpPr>
              <a:spLocks/>
            </p:cNvSpPr>
            <p:nvPr/>
          </p:nvSpPr>
          <p:spPr bwMode="auto">
            <a:xfrm>
              <a:off x="1161" y="1962"/>
              <a:ext cx="76" cy="67"/>
            </a:xfrm>
            <a:custGeom>
              <a:avLst/>
              <a:gdLst>
                <a:gd name="T0" fmla="*/ 0 w 379"/>
                <a:gd name="T1" fmla="*/ 0 h 374"/>
                <a:gd name="T2" fmla="*/ 0 w 379"/>
                <a:gd name="T3" fmla="*/ 0 h 374"/>
                <a:gd name="T4" fmla="*/ 0 w 379"/>
                <a:gd name="T5" fmla="*/ 0 h 374"/>
                <a:gd name="T6" fmla="*/ 0 w 379"/>
                <a:gd name="T7" fmla="*/ 0 h 374"/>
                <a:gd name="T8" fmla="*/ 0 w 379"/>
                <a:gd name="T9" fmla="*/ 0 h 374"/>
                <a:gd name="T10" fmla="*/ 0 w 379"/>
                <a:gd name="T11" fmla="*/ 0 h 3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9"/>
                <a:gd name="T19" fmla="*/ 0 h 374"/>
                <a:gd name="T20" fmla="*/ 379 w 379"/>
                <a:gd name="T21" fmla="*/ 374 h 3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9" h="374">
                  <a:moveTo>
                    <a:pt x="190" y="0"/>
                  </a:moveTo>
                  <a:lnTo>
                    <a:pt x="379" y="124"/>
                  </a:lnTo>
                  <a:lnTo>
                    <a:pt x="379" y="372"/>
                  </a:lnTo>
                  <a:lnTo>
                    <a:pt x="0" y="374"/>
                  </a:lnTo>
                  <a:lnTo>
                    <a:pt x="0" y="12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49" name="Line 29"/>
            <p:cNvSpPr>
              <a:spLocks noChangeShapeType="1"/>
            </p:cNvSpPr>
            <p:nvPr/>
          </p:nvSpPr>
          <p:spPr bwMode="auto">
            <a:xfrm flipV="1">
              <a:off x="1050" y="2025"/>
              <a:ext cx="0" cy="2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50" name="Line 30"/>
            <p:cNvSpPr>
              <a:spLocks noChangeShapeType="1"/>
            </p:cNvSpPr>
            <p:nvPr/>
          </p:nvSpPr>
          <p:spPr bwMode="auto">
            <a:xfrm flipV="1">
              <a:off x="1161" y="1960"/>
              <a:ext cx="1" cy="2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51" name="Line 31"/>
            <p:cNvSpPr>
              <a:spLocks noChangeShapeType="1"/>
            </p:cNvSpPr>
            <p:nvPr/>
          </p:nvSpPr>
          <p:spPr bwMode="auto">
            <a:xfrm>
              <a:off x="1199" y="1918"/>
              <a:ext cx="0" cy="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52" name="Line 32"/>
            <p:cNvSpPr>
              <a:spLocks noChangeShapeType="1"/>
            </p:cNvSpPr>
            <p:nvPr/>
          </p:nvSpPr>
          <p:spPr bwMode="auto">
            <a:xfrm flipH="1">
              <a:off x="1199" y="1896"/>
              <a:ext cx="39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53" name="Line 33"/>
            <p:cNvSpPr>
              <a:spLocks noChangeShapeType="1"/>
            </p:cNvSpPr>
            <p:nvPr/>
          </p:nvSpPr>
          <p:spPr bwMode="auto">
            <a:xfrm>
              <a:off x="1277" y="1918"/>
              <a:ext cx="0" cy="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54" name="Line 34"/>
            <p:cNvSpPr>
              <a:spLocks noChangeShapeType="1"/>
            </p:cNvSpPr>
            <p:nvPr/>
          </p:nvSpPr>
          <p:spPr bwMode="auto">
            <a:xfrm flipH="1" flipV="1">
              <a:off x="1238" y="1896"/>
              <a:ext cx="39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55" name="Line 35"/>
            <p:cNvSpPr>
              <a:spLocks noChangeShapeType="1"/>
            </p:cNvSpPr>
            <p:nvPr/>
          </p:nvSpPr>
          <p:spPr bwMode="auto">
            <a:xfrm>
              <a:off x="1161" y="1896"/>
              <a:ext cx="38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56" name="Rectangle 36"/>
            <p:cNvSpPr>
              <a:spLocks noChangeArrowheads="1"/>
            </p:cNvSpPr>
            <p:nvPr/>
          </p:nvSpPr>
          <p:spPr bwMode="auto">
            <a:xfrm>
              <a:off x="1125" y="1960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57" name="Rectangle 37"/>
            <p:cNvSpPr>
              <a:spLocks noChangeArrowheads="1"/>
            </p:cNvSpPr>
            <p:nvPr/>
          </p:nvSpPr>
          <p:spPr bwMode="auto">
            <a:xfrm>
              <a:off x="1125" y="1953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58" name="Rectangle 38"/>
            <p:cNvSpPr>
              <a:spLocks noChangeArrowheads="1"/>
            </p:cNvSpPr>
            <p:nvPr/>
          </p:nvSpPr>
          <p:spPr bwMode="auto">
            <a:xfrm>
              <a:off x="1125" y="1946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59" name="Rectangle 39"/>
            <p:cNvSpPr>
              <a:spLocks noChangeArrowheads="1"/>
            </p:cNvSpPr>
            <p:nvPr/>
          </p:nvSpPr>
          <p:spPr bwMode="auto">
            <a:xfrm>
              <a:off x="1125" y="1940"/>
              <a:ext cx="1" cy="3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40"/>
          <p:cNvGrpSpPr>
            <a:grpSpLocks/>
          </p:cNvGrpSpPr>
          <p:nvPr/>
        </p:nvGrpSpPr>
        <p:grpSpPr bwMode="auto">
          <a:xfrm>
            <a:off x="3051175" y="2446338"/>
            <a:ext cx="1738313" cy="3211512"/>
            <a:chOff x="1922" y="1541"/>
            <a:chExt cx="1095" cy="2023"/>
          </a:xfrm>
        </p:grpSpPr>
        <p:sp>
          <p:nvSpPr>
            <p:cNvPr id="147526" name="Text Box 41"/>
            <p:cNvSpPr txBox="1">
              <a:spLocks noChangeArrowheads="1"/>
            </p:cNvSpPr>
            <p:nvPr/>
          </p:nvSpPr>
          <p:spPr bwMode="auto">
            <a:xfrm>
              <a:off x="2127" y="1973"/>
              <a:ext cx="684" cy="258"/>
            </a:xfrm>
            <a:prstGeom prst="rect">
              <a:avLst/>
            </a:prstGeom>
            <a:solidFill>
              <a:srgbClr val="0000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b="1">
                  <a:solidFill>
                    <a:srgbClr val="00FFFF"/>
                  </a:solidFill>
                </a:rPr>
                <a:t>Phase I</a:t>
              </a:r>
            </a:p>
          </p:txBody>
        </p:sp>
        <p:sp>
          <p:nvSpPr>
            <p:cNvPr id="147527" name="Rectangle 42"/>
            <p:cNvSpPr>
              <a:spLocks noChangeAspect="1" noChangeArrowheads="1"/>
            </p:cNvSpPr>
            <p:nvPr/>
          </p:nvSpPr>
          <p:spPr bwMode="auto">
            <a:xfrm>
              <a:off x="1922" y="2436"/>
              <a:ext cx="1095" cy="641"/>
            </a:xfrm>
            <a:prstGeom prst="rect">
              <a:avLst/>
            </a:prstGeom>
            <a:solidFill>
              <a:srgbClr val="0000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 u="sng">
                  <a:solidFill>
                    <a:srgbClr val="00FFFF"/>
                  </a:solidFill>
                </a:rPr>
                <a:t>Hydroxylation</a:t>
              </a:r>
            </a:p>
            <a:p>
              <a:r>
                <a:rPr lang="en-US" sz="1400" b="1"/>
                <a:t>Cytochrome P</a:t>
              </a:r>
              <a:r>
                <a:rPr lang="en-US" sz="1400" b="1" baseline="-25000"/>
                <a:t>450</a:t>
              </a:r>
              <a:r>
                <a:rPr lang="ja-JP" altLang="en-US" sz="1400" b="1"/>
                <a:t>’</a:t>
              </a:r>
              <a:r>
                <a:rPr lang="en-US" altLang="ja-JP" sz="1400" b="1"/>
                <a:t>s</a:t>
              </a:r>
            </a:p>
            <a:p>
              <a:r>
                <a:rPr lang="en-US" sz="1400" b="1"/>
                <a:t> </a:t>
              </a:r>
            </a:p>
            <a:p>
              <a:r>
                <a:rPr lang="en-US" sz="1400" b="1" i="1"/>
                <a:t>SER</a:t>
              </a:r>
            </a:p>
          </p:txBody>
        </p:sp>
        <p:sp>
          <p:nvSpPr>
            <p:cNvPr id="147528" name="Rectangle 43"/>
            <p:cNvSpPr>
              <a:spLocks noChangeAspect="1" noChangeArrowheads="1"/>
            </p:cNvSpPr>
            <p:nvPr/>
          </p:nvSpPr>
          <p:spPr bwMode="auto">
            <a:xfrm>
              <a:off x="2200" y="3200"/>
              <a:ext cx="610" cy="3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r>
                <a:rPr lang="en-US" sz="1600" b="1"/>
                <a:t>CYP7A1</a:t>
              </a:r>
            </a:p>
            <a:p>
              <a:r>
                <a:rPr lang="en-US" sz="1600" b="1"/>
                <a:t>CYP3A4</a:t>
              </a:r>
            </a:p>
          </p:txBody>
        </p:sp>
        <p:grpSp>
          <p:nvGrpSpPr>
            <p:cNvPr id="147529" name="Group 44"/>
            <p:cNvGrpSpPr>
              <a:grpSpLocks/>
            </p:cNvGrpSpPr>
            <p:nvPr/>
          </p:nvGrpSpPr>
          <p:grpSpPr bwMode="auto">
            <a:xfrm>
              <a:off x="2319" y="1541"/>
              <a:ext cx="302" cy="218"/>
              <a:chOff x="975" y="1896"/>
              <a:chExt cx="302" cy="218"/>
            </a:xfrm>
          </p:grpSpPr>
          <p:sp>
            <p:nvSpPr>
              <p:cNvPr id="147530" name="Freeform 45"/>
              <p:cNvSpPr>
                <a:spLocks/>
              </p:cNvSpPr>
              <p:nvPr/>
            </p:nvSpPr>
            <p:spPr bwMode="auto">
              <a:xfrm>
                <a:off x="975" y="2028"/>
                <a:ext cx="75" cy="86"/>
              </a:xfrm>
              <a:custGeom>
                <a:avLst/>
                <a:gdLst>
                  <a:gd name="T0" fmla="*/ 0 w 378"/>
                  <a:gd name="T1" fmla="*/ 0 h 490"/>
                  <a:gd name="T2" fmla="*/ 0 w 378"/>
                  <a:gd name="T3" fmla="*/ 0 h 490"/>
                  <a:gd name="T4" fmla="*/ 0 w 378"/>
                  <a:gd name="T5" fmla="*/ 0 h 490"/>
                  <a:gd name="T6" fmla="*/ 0 w 378"/>
                  <a:gd name="T7" fmla="*/ 0 h 490"/>
                  <a:gd name="T8" fmla="*/ 0 w 378"/>
                  <a:gd name="T9" fmla="*/ 0 h 490"/>
                  <a:gd name="T10" fmla="*/ 0 w 378"/>
                  <a:gd name="T11" fmla="*/ 0 h 490"/>
                  <a:gd name="T12" fmla="*/ 0 w 378"/>
                  <a:gd name="T13" fmla="*/ 0 h 4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8"/>
                  <a:gd name="T22" fmla="*/ 0 h 490"/>
                  <a:gd name="T23" fmla="*/ 378 w 378"/>
                  <a:gd name="T24" fmla="*/ 490 h 4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8" h="490">
                    <a:moveTo>
                      <a:pt x="188" y="0"/>
                    </a:moveTo>
                    <a:lnTo>
                      <a:pt x="378" y="124"/>
                    </a:lnTo>
                    <a:lnTo>
                      <a:pt x="378" y="369"/>
                    </a:lnTo>
                    <a:lnTo>
                      <a:pt x="188" y="490"/>
                    </a:lnTo>
                    <a:lnTo>
                      <a:pt x="0" y="369"/>
                    </a:lnTo>
                    <a:lnTo>
                      <a:pt x="0" y="124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1" name="Freeform 46"/>
              <p:cNvSpPr>
                <a:spLocks/>
              </p:cNvSpPr>
              <p:nvPr/>
            </p:nvSpPr>
            <p:spPr bwMode="auto">
              <a:xfrm>
                <a:off x="1087" y="1963"/>
                <a:ext cx="75" cy="87"/>
              </a:xfrm>
              <a:custGeom>
                <a:avLst/>
                <a:gdLst>
                  <a:gd name="T0" fmla="*/ 0 w 380"/>
                  <a:gd name="T1" fmla="*/ 0 h 490"/>
                  <a:gd name="T2" fmla="*/ 0 w 380"/>
                  <a:gd name="T3" fmla="*/ 0 h 490"/>
                  <a:gd name="T4" fmla="*/ 0 w 380"/>
                  <a:gd name="T5" fmla="*/ 0 h 490"/>
                  <a:gd name="T6" fmla="*/ 0 w 380"/>
                  <a:gd name="T7" fmla="*/ 0 h 490"/>
                  <a:gd name="T8" fmla="*/ 0 w 380"/>
                  <a:gd name="T9" fmla="*/ 0 h 490"/>
                  <a:gd name="T10" fmla="*/ 0 w 380"/>
                  <a:gd name="T11" fmla="*/ 0 h 490"/>
                  <a:gd name="T12" fmla="*/ 0 w 380"/>
                  <a:gd name="T13" fmla="*/ 0 h 4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0"/>
                  <a:gd name="T22" fmla="*/ 0 h 490"/>
                  <a:gd name="T23" fmla="*/ 380 w 380"/>
                  <a:gd name="T24" fmla="*/ 490 h 4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0" h="490">
                    <a:moveTo>
                      <a:pt x="190" y="0"/>
                    </a:moveTo>
                    <a:lnTo>
                      <a:pt x="380" y="122"/>
                    </a:lnTo>
                    <a:lnTo>
                      <a:pt x="380" y="366"/>
                    </a:lnTo>
                    <a:lnTo>
                      <a:pt x="190" y="490"/>
                    </a:lnTo>
                    <a:lnTo>
                      <a:pt x="0" y="366"/>
                    </a:lnTo>
                    <a:lnTo>
                      <a:pt x="0" y="122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2" name="Freeform 47"/>
              <p:cNvSpPr>
                <a:spLocks/>
              </p:cNvSpPr>
              <p:nvPr/>
            </p:nvSpPr>
            <p:spPr bwMode="auto">
              <a:xfrm>
                <a:off x="1050" y="2028"/>
                <a:ext cx="75" cy="86"/>
              </a:xfrm>
              <a:custGeom>
                <a:avLst/>
                <a:gdLst>
                  <a:gd name="T0" fmla="*/ 0 w 377"/>
                  <a:gd name="T1" fmla="*/ 0 h 490"/>
                  <a:gd name="T2" fmla="*/ 0 w 377"/>
                  <a:gd name="T3" fmla="*/ 0 h 490"/>
                  <a:gd name="T4" fmla="*/ 0 w 377"/>
                  <a:gd name="T5" fmla="*/ 0 h 490"/>
                  <a:gd name="T6" fmla="*/ 0 w 377"/>
                  <a:gd name="T7" fmla="*/ 0 h 490"/>
                  <a:gd name="T8" fmla="*/ 0 w 377"/>
                  <a:gd name="T9" fmla="*/ 0 h 490"/>
                  <a:gd name="T10" fmla="*/ 0 w 377"/>
                  <a:gd name="T11" fmla="*/ 0 h 490"/>
                  <a:gd name="T12" fmla="*/ 0 w 377"/>
                  <a:gd name="T13" fmla="*/ 0 h 4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7"/>
                  <a:gd name="T22" fmla="*/ 0 h 490"/>
                  <a:gd name="T23" fmla="*/ 377 w 377"/>
                  <a:gd name="T24" fmla="*/ 490 h 4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7" h="490">
                    <a:moveTo>
                      <a:pt x="188" y="0"/>
                    </a:moveTo>
                    <a:lnTo>
                      <a:pt x="377" y="122"/>
                    </a:lnTo>
                    <a:lnTo>
                      <a:pt x="377" y="367"/>
                    </a:lnTo>
                    <a:lnTo>
                      <a:pt x="188" y="490"/>
                    </a:lnTo>
                    <a:lnTo>
                      <a:pt x="0" y="367"/>
                    </a:lnTo>
                    <a:lnTo>
                      <a:pt x="0" y="122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3" name="Freeform 48"/>
              <p:cNvSpPr>
                <a:spLocks/>
              </p:cNvSpPr>
              <p:nvPr/>
            </p:nvSpPr>
            <p:spPr bwMode="auto">
              <a:xfrm>
                <a:off x="1161" y="1962"/>
                <a:ext cx="76" cy="67"/>
              </a:xfrm>
              <a:custGeom>
                <a:avLst/>
                <a:gdLst>
                  <a:gd name="T0" fmla="*/ 0 w 379"/>
                  <a:gd name="T1" fmla="*/ 0 h 374"/>
                  <a:gd name="T2" fmla="*/ 0 w 379"/>
                  <a:gd name="T3" fmla="*/ 0 h 374"/>
                  <a:gd name="T4" fmla="*/ 0 w 379"/>
                  <a:gd name="T5" fmla="*/ 0 h 374"/>
                  <a:gd name="T6" fmla="*/ 0 w 379"/>
                  <a:gd name="T7" fmla="*/ 0 h 374"/>
                  <a:gd name="T8" fmla="*/ 0 w 379"/>
                  <a:gd name="T9" fmla="*/ 0 h 374"/>
                  <a:gd name="T10" fmla="*/ 0 w 379"/>
                  <a:gd name="T11" fmla="*/ 0 h 37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9"/>
                  <a:gd name="T19" fmla="*/ 0 h 374"/>
                  <a:gd name="T20" fmla="*/ 379 w 379"/>
                  <a:gd name="T21" fmla="*/ 374 h 37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9" h="374">
                    <a:moveTo>
                      <a:pt x="190" y="0"/>
                    </a:moveTo>
                    <a:lnTo>
                      <a:pt x="379" y="124"/>
                    </a:lnTo>
                    <a:lnTo>
                      <a:pt x="379" y="372"/>
                    </a:lnTo>
                    <a:lnTo>
                      <a:pt x="0" y="374"/>
                    </a:lnTo>
                    <a:lnTo>
                      <a:pt x="0" y="126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4" name="Line 49"/>
              <p:cNvSpPr>
                <a:spLocks noChangeShapeType="1"/>
              </p:cNvSpPr>
              <p:nvPr/>
            </p:nvSpPr>
            <p:spPr bwMode="auto">
              <a:xfrm flipV="1">
                <a:off x="1050" y="2025"/>
                <a:ext cx="0" cy="2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5" name="Line 50"/>
              <p:cNvSpPr>
                <a:spLocks noChangeShapeType="1"/>
              </p:cNvSpPr>
              <p:nvPr/>
            </p:nvSpPr>
            <p:spPr bwMode="auto">
              <a:xfrm flipV="1">
                <a:off x="1161" y="1960"/>
                <a:ext cx="1" cy="25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6" name="Line 51"/>
              <p:cNvSpPr>
                <a:spLocks noChangeShapeType="1"/>
              </p:cNvSpPr>
              <p:nvPr/>
            </p:nvSpPr>
            <p:spPr bwMode="auto">
              <a:xfrm>
                <a:off x="1199" y="1918"/>
                <a:ext cx="0" cy="4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7" name="Line 52"/>
              <p:cNvSpPr>
                <a:spLocks noChangeShapeType="1"/>
              </p:cNvSpPr>
              <p:nvPr/>
            </p:nvSpPr>
            <p:spPr bwMode="auto">
              <a:xfrm flipH="1">
                <a:off x="1199" y="1896"/>
                <a:ext cx="39" cy="2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8" name="Line 53"/>
              <p:cNvSpPr>
                <a:spLocks noChangeShapeType="1"/>
              </p:cNvSpPr>
              <p:nvPr/>
            </p:nvSpPr>
            <p:spPr bwMode="auto">
              <a:xfrm>
                <a:off x="1277" y="1918"/>
                <a:ext cx="0" cy="4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9" name="Line 54"/>
              <p:cNvSpPr>
                <a:spLocks noChangeShapeType="1"/>
              </p:cNvSpPr>
              <p:nvPr/>
            </p:nvSpPr>
            <p:spPr bwMode="auto">
              <a:xfrm flipH="1" flipV="1">
                <a:off x="1238" y="1896"/>
                <a:ext cx="39" cy="2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40" name="Line 55"/>
              <p:cNvSpPr>
                <a:spLocks noChangeShapeType="1"/>
              </p:cNvSpPr>
              <p:nvPr/>
            </p:nvSpPr>
            <p:spPr bwMode="auto">
              <a:xfrm>
                <a:off x="1161" y="1896"/>
                <a:ext cx="38" cy="2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41" name="Rectangle 56"/>
              <p:cNvSpPr>
                <a:spLocks noChangeArrowheads="1"/>
              </p:cNvSpPr>
              <p:nvPr/>
            </p:nvSpPr>
            <p:spPr bwMode="auto">
              <a:xfrm>
                <a:off x="1125" y="1960"/>
                <a:ext cx="1" cy="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42" name="Rectangle 57"/>
              <p:cNvSpPr>
                <a:spLocks noChangeArrowheads="1"/>
              </p:cNvSpPr>
              <p:nvPr/>
            </p:nvSpPr>
            <p:spPr bwMode="auto">
              <a:xfrm>
                <a:off x="1125" y="1953"/>
                <a:ext cx="1" cy="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43" name="Rectangle 58"/>
              <p:cNvSpPr>
                <a:spLocks noChangeArrowheads="1"/>
              </p:cNvSpPr>
              <p:nvPr/>
            </p:nvSpPr>
            <p:spPr bwMode="auto">
              <a:xfrm>
                <a:off x="1125" y="1946"/>
                <a:ext cx="1" cy="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44" name="Rectangle 59"/>
              <p:cNvSpPr>
                <a:spLocks noChangeArrowheads="1"/>
              </p:cNvSpPr>
              <p:nvPr/>
            </p:nvSpPr>
            <p:spPr bwMode="auto">
              <a:xfrm>
                <a:off x="1125" y="1940"/>
                <a:ext cx="1" cy="3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47481" name="Group 60"/>
          <p:cNvGrpSpPr>
            <a:grpSpLocks/>
          </p:cNvGrpSpPr>
          <p:nvPr/>
        </p:nvGrpSpPr>
        <p:grpSpPr bwMode="auto">
          <a:xfrm>
            <a:off x="6781800" y="2714625"/>
            <a:ext cx="479425" cy="307975"/>
            <a:chOff x="975" y="1896"/>
            <a:chExt cx="302" cy="218"/>
          </a:xfrm>
        </p:grpSpPr>
        <p:sp>
          <p:nvSpPr>
            <p:cNvPr id="147511" name="Freeform 61"/>
            <p:cNvSpPr>
              <a:spLocks/>
            </p:cNvSpPr>
            <p:nvPr/>
          </p:nvSpPr>
          <p:spPr bwMode="auto">
            <a:xfrm>
              <a:off x="975" y="2028"/>
              <a:ext cx="75" cy="86"/>
            </a:xfrm>
            <a:custGeom>
              <a:avLst/>
              <a:gdLst>
                <a:gd name="T0" fmla="*/ 0 w 378"/>
                <a:gd name="T1" fmla="*/ 0 h 490"/>
                <a:gd name="T2" fmla="*/ 0 w 378"/>
                <a:gd name="T3" fmla="*/ 0 h 490"/>
                <a:gd name="T4" fmla="*/ 0 w 378"/>
                <a:gd name="T5" fmla="*/ 0 h 490"/>
                <a:gd name="T6" fmla="*/ 0 w 378"/>
                <a:gd name="T7" fmla="*/ 0 h 490"/>
                <a:gd name="T8" fmla="*/ 0 w 378"/>
                <a:gd name="T9" fmla="*/ 0 h 490"/>
                <a:gd name="T10" fmla="*/ 0 w 378"/>
                <a:gd name="T11" fmla="*/ 0 h 490"/>
                <a:gd name="T12" fmla="*/ 0 w 378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8"/>
                <a:gd name="T22" fmla="*/ 0 h 490"/>
                <a:gd name="T23" fmla="*/ 378 w 378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8" h="490">
                  <a:moveTo>
                    <a:pt x="188" y="0"/>
                  </a:moveTo>
                  <a:lnTo>
                    <a:pt x="378" y="124"/>
                  </a:lnTo>
                  <a:lnTo>
                    <a:pt x="378" y="369"/>
                  </a:lnTo>
                  <a:lnTo>
                    <a:pt x="188" y="490"/>
                  </a:lnTo>
                  <a:lnTo>
                    <a:pt x="0" y="369"/>
                  </a:lnTo>
                  <a:lnTo>
                    <a:pt x="0" y="124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12" name="Freeform 62"/>
            <p:cNvSpPr>
              <a:spLocks/>
            </p:cNvSpPr>
            <p:nvPr/>
          </p:nvSpPr>
          <p:spPr bwMode="auto">
            <a:xfrm>
              <a:off x="1087" y="1963"/>
              <a:ext cx="75" cy="87"/>
            </a:xfrm>
            <a:custGeom>
              <a:avLst/>
              <a:gdLst>
                <a:gd name="T0" fmla="*/ 0 w 380"/>
                <a:gd name="T1" fmla="*/ 0 h 490"/>
                <a:gd name="T2" fmla="*/ 0 w 380"/>
                <a:gd name="T3" fmla="*/ 0 h 490"/>
                <a:gd name="T4" fmla="*/ 0 w 380"/>
                <a:gd name="T5" fmla="*/ 0 h 490"/>
                <a:gd name="T6" fmla="*/ 0 w 380"/>
                <a:gd name="T7" fmla="*/ 0 h 490"/>
                <a:gd name="T8" fmla="*/ 0 w 380"/>
                <a:gd name="T9" fmla="*/ 0 h 490"/>
                <a:gd name="T10" fmla="*/ 0 w 380"/>
                <a:gd name="T11" fmla="*/ 0 h 490"/>
                <a:gd name="T12" fmla="*/ 0 w 380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0"/>
                <a:gd name="T22" fmla="*/ 0 h 490"/>
                <a:gd name="T23" fmla="*/ 380 w 380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0" h="490">
                  <a:moveTo>
                    <a:pt x="190" y="0"/>
                  </a:moveTo>
                  <a:lnTo>
                    <a:pt x="380" y="122"/>
                  </a:lnTo>
                  <a:lnTo>
                    <a:pt x="380" y="366"/>
                  </a:lnTo>
                  <a:lnTo>
                    <a:pt x="190" y="490"/>
                  </a:lnTo>
                  <a:lnTo>
                    <a:pt x="0" y="366"/>
                  </a:lnTo>
                  <a:lnTo>
                    <a:pt x="0" y="122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13" name="Freeform 63"/>
            <p:cNvSpPr>
              <a:spLocks/>
            </p:cNvSpPr>
            <p:nvPr/>
          </p:nvSpPr>
          <p:spPr bwMode="auto">
            <a:xfrm>
              <a:off x="1050" y="2028"/>
              <a:ext cx="75" cy="86"/>
            </a:xfrm>
            <a:custGeom>
              <a:avLst/>
              <a:gdLst>
                <a:gd name="T0" fmla="*/ 0 w 377"/>
                <a:gd name="T1" fmla="*/ 0 h 490"/>
                <a:gd name="T2" fmla="*/ 0 w 377"/>
                <a:gd name="T3" fmla="*/ 0 h 490"/>
                <a:gd name="T4" fmla="*/ 0 w 377"/>
                <a:gd name="T5" fmla="*/ 0 h 490"/>
                <a:gd name="T6" fmla="*/ 0 w 377"/>
                <a:gd name="T7" fmla="*/ 0 h 490"/>
                <a:gd name="T8" fmla="*/ 0 w 377"/>
                <a:gd name="T9" fmla="*/ 0 h 490"/>
                <a:gd name="T10" fmla="*/ 0 w 377"/>
                <a:gd name="T11" fmla="*/ 0 h 490"/>
                <a:gd name="T12" fmla="*/ 0 w 377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7"/>
                <a:gd name="T22" fmla="*/ 0 h 490"/>
                <a:gd name="T23" fmla="*/ 377 w 377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7" h="490">
                  <a:moveTo>
                    <a:pt x="188" y="0"/>
                  </a:moveTo>
                  <a:lnTo>
                    <a:pt x="377" y="122"/>
                  </a:lnTo>
                  <a:lnTo>
                    <a:pt x="377" y="367"/>
                  </a:lnTo>
                  <a:lnTo>
                    <a:pt x="188" y="490"/>
                  </a:lnTo>
                  <a:lnTo>
                    <a:pt x="0" y="367"/>
                  </a:lnTo>
                  <a:lnTo>
                    <a:pt x="0" y="122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14" name="Freeform 64"/>
            <p:cNvSpPr>
              <a:spLocks/>
            </p:cNvSpPr>
            <p:nvPr/>
          </p:nvSpPr>
          <p:spPr bwMode="auto">
            <a:xfrm>
              <a:off x="1161" y="1962"/>
              <a:ext cx="76" cy="67"/>
            </a:xfrm>
            <a:custGeom>
              <a:avLst/>
              <a:gdLst>
                <a:gd name="T0" fmla="*/ 0 w 379"/>
                <a:gd name="T1" fmla="*/ 0 h 374"/>
                <a:gd name="T2" fmla="*/ 0 w 379"/>
                <a:gd name="T3" fmla="*/ 0 h 374"/>
                <a:gd name="T4" fmla="*/ 0 w 379"/>
                <a:gd name="T5" fmla="*/ 0 h 374"/>
                <a:gd name="T6" fmla="*/ 0 w 379"/>
                <a:gd name="T7" fmla="*/ 0 h 374"/>
                <a:gd name="T8" fmla="*/ 0 w 379"/>
                <a:gd name="T9" fmla="*/ 0 h 374"/>
                <a:gd name="T10" fmla="*/ 0 w 379"/>
                <a:gd name="T11" fmla="*/ 0 h 3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9"/>
                <a:gd name="T19" fmla="*/ 0 h 374"/>
                <a:gd name="T20" fmla="*/ 379 w 379"/>
                <a:gd name="T21" fmla="*/ 374 h 3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9" h="374">
                  <a:moveTo>
                    <a:pt x="190" y="0"/>
                  </a:moveTo>
                  <a:lnTo>
                    <a:pt x="379" y="124"/>
                  </a:lnTo>
                  <a:lnTo>
                    <a:pt x="379" y="372"/>
                  </a:lnTo>
                  <a:lnTo>
                    <a:pt x="0" y="374"/>
                  </a:lnTo>
                  <a:lnTo>
                    <a:pt x="0" y="12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15" name="Line 65"/>
            <p:cNvSpPr>
              <a:spLocks noChangeShapeType="1"/>
            </p:cNvSpPr>
            <p:nvPr/>
          </p:nvSpPr>
          <p:spPr bwMode="auto">
            <a:xfrm flipV="1">
              <a:off x="1050" y="2025"/>
              <a:ext cx="0" cy="2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16" name="Line 66"/>
            <p:cNvSpPr>
              <a:spLocks noChangeShapeType="1"/>
            </p:cNvSpPr>
            <p:nvPr/>
          </p:nvSpPr>
          <p:spPr bwMode="auto">
            <a:xfrm flipV="1">
              <a:off x="1161" y="1960"/>
              <a:ext cx="1" cy="2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17" name="Line 67"/>
            <p:cNvSpPr>
              <a:spLocks noChangeShapeType="1"/>
            </p:cNvSpPr>
            <p:nvPr/>
          </p:nvSpPr>
          <p:spPr bwMode="auto">
            <a:xfrm>
              <a:off x="1199" y="1918"/>
              <a:ext cx="0" cy="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18" name="Line 68"/>
            <p:cNvSpPr>
              <a:spLocks noChangeShapeType="1"/>
            </p:cNvSpPr>
            <p:nvPr/>
          </p:nvSpPr>
          <p:spPr bwMode="auto">
            <a:xfrm flipH="1">
              <a:off x="1199" y="1896"/>
              <a:ext cx="39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19" name="Line 69"/>
            <p:cNvSpPr>
              <a:spLocks noChangeShapeType="1"/>
            </p:cNvSpPr>
            <p:nvPr/>
          </p:nvSpPr>
          <p:spPr bwMode="auto">
            <a:xfrm>
              <a:off x="1277" y="1918"/>
              <a:ext cx="0" cy="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20" name="Line 70"/>
            <p:cNvSpPr>
              <a:spLocks noChangeShapeType="1"/>
            </p:cNvSpPr>
            <p:nvPr/>
          </p:nvSpPr>
          <p:spPr bwMode="auto">
            <a:xfrm flipH="1" flipV="1">
              <a:off x="1238" y="1896"/>
              <a:ext cx="39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21" name="Line 71"/>
            <p:cNvSpPr>
              <a:spLocks noChangeShapeType="1"/>
            </p:cNvSpPr>
            <p:nvPr/>
          </p:nvSpPr>
          <p:spPr bwMode="auto">
            <a:xfrm>
              <a:off x="1161" y="1896"/>
              <a:ext cx="38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22" name="Rectangle 72"/>
            <p:cNvSpPr>
              <a:spLocks noChangeArrowheads="1"/>
            </p:cNvSpPr>
            <p:nvPr/>
          </p:nvSpPr>
          <p:spPr bwMode="auto">
            <a:xfrm>
              <a:off x="1125" y="1960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23" name="Rectangle 73"/>
            <p:cNvSpPr>
              <a:spLocks noChangeArrowheads="1"/>
            </p:cNvSpPr>
            <p:nvPr/>
          </p:nvSpPr>
          <p:spPr bwMode="auto">
            <a:xfrm>
              <a:off x="1125" y="1953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24" name="Rectangle 74"/>
            <p:cNvSpPr>
              <a:spLocks noChangeArrowheads="1"/>
            </p:cNvSpPr>
            <p:nvPr/>
          </p:nvSpPr>
          <p:spPr bwMode="auto">
            <a:xfrm>
              <a:off x="1125" y="1946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25" name="Rectangle 75"/>
            <p:cNvSpPr>
              <a:spLocks noChangeArrowheads="1"/>
            </p:cNvSpPr>
            <p:nvPr/>
          </p:nvSpPr>
          <p:spPr bwMode="auto">
            <a:xfrm>
              <a:off x="1125" y="1940"/>
              <a:ext cx="1" cy="3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76"/>
          <p:cNvGrpSpPr>
            <a:grpSpLocks/>
          </p:cNvGrpSpPr>
          <p:nvPr/>
        </p:nvGrpSpPr>
        <p:grpSpPr bwMode="auto">
          <a:xfrm>
            <a:off x="5019675" y="2560638"/>
            <a:ext cx="1897063" cy="3208337"/>
            <a:chOff x="3162" y="1613"/>
            <a:chExt cx="1195" cy="2021"/>
          </a:xfrm>
        </p:grpSpPr>
        <p:sp>
          <p:nvSpPr>
            <p:cNvPr id="147492" name="Text Box 77"/>
            <p:cNvSpPr txBox="1">
              <a:spLocks noChangeArrowheads="1"/>
            </p:cNvSpPr>
            <p:nvPr/>
          </p:nvSpPr>
          <p:spPr bwMode="auto">
            <a:xfrm>
              <a:off x="3395" y="1973"/>
              <a:ext cx="728" cy="258"/>
            </a:xfrm>
            <a:prstGeom prst="rect">
              <a:avLst/>
            </a:prstGeom>
            <a:solidFill>
              <a:srgbClr val="0000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b="1">
                  <a:solidFill>
                    <a:srgbClr val="00FFFF"/>
                  </a:solidFill>
                </a:rPr>
                <a:t>Phase II</a:t>
              </a:r>
            </a:p>
          </p:txBody>
        </p:sp>
        <p:sp>
          <p:nvSpPr>
            <p:cNvPr id="147493" name="Rectangle 78"/>
            <p:cNvSpPr>
              <a:spLocks noChangeAspect="1" noChangeArrowheads="1"/>
            </p:cNvSpPr>
            <p:nvPr/>
          </p:nvSpPr>
          <p:spPr bwMode="auto">
            <a:xfrm>
              <a:off x="3267" y="2436"/>
              <a:ext cx="985" cy="909"/>
            </a:xfrm>
            <a:prstGeom prst="rect">
              <a:avLst/>
            </a:prstGeom>
            <a:solidFill>
              <a:srgbClr val="0000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 u="sng">
                  <a:solidFill>
                    <a:srgbClr val="00FFFF"/>
                  </a:solidFill>
                </a:rPr>
                <a:t>Conjugation</a:t>
              </a:r>
            </a:p>
            <a:p>
              <a:r>
                <a:rPr lang="en-US" sz="1400" b="1"/>
                <a:t>Sulfation</a:t>
              </a:r>
            </a:p>
            <a:p>
              <a:r>
                <a:rPr lang="en-US" sz="1400" b="1"/>
                <a:t>Glucuronidation</a:t>
              </a:r>
            </a:p>
            <a:p>
              <a:r>
                <a:rPr lang="en-US" sz="1400" b="1"/>
                <a:t>Amidation</a:t>
              </a:r>
            </a:p>
            <a:p>
              <a:endParaRPr lang="en-US" sz="1400" b="1"/>
            </a:p>
            <a:p>
              <a:r>
                <a:rPr lang="en-US" sz="1400" b="1" i="1"/>
                <a:t>SER or Cytosol</a:t>
              </a:r>
            </a:p>
          </p:txBody>
        </p:sp>
        <p:sp>
          <p:nvSpPr>
            <p:cNvPr id="147494" name="Rectangle 79"/>
            <p:cNvSpPr>
              <a:spLocks noChangeAspect="1" noChangeArrowheads="1"/>
            </p:cNvSpPr>
            <p:nvPr/>
          </p:nvSpPr>
          <p:spPr bwMode="auto">
            <a:xfrm>
              <a:off x="3162" y="3424"/>
              <a:ext cx="1195" cy="2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r>
                <a:rPr lang="en-US" sz="1600" b="1"/>
                <a:t>Sulfotransferases</a:t>
              </a:r>
            </a:p>
          </p:txBody>
        </p:sp>
        <p:grpSp>
          <p:nvGrpSpPr>
            <p:cNvPr id="147495" name="Group 80"/>
            <p:cNvGrpSpPr>
              <a:grpSpLocks/>
            </p:cNvGrpSpPr>
            <p:nvPr/>
          </p:nvGrpSpPr>
          <p:grpSpPr bwMode="auto">
            <a:xfrm>
              <a:off x="3525" y="1613"/>
              <a:ext cx="302" cy="218"/>
              <a:chOff x="975" y="1896"/>
              <a:chExt cx="302" cy="218"/>
            </a:xfrm>
          </p:grpSpPr>
          <p:sp>
            <p:nvSpPr>
              <p:cNvPr id="147496" name="Freeform 81"/>
              <p:cNvSpPr>
                <a:spLocks/>
              </p:cNvSpPr>
              <p:nvPr/>
            </p:nvSpPr>
            <p:spPr bwMode="auto">
              <a:xfrm>
                <a:off x="975" y="2028"/>
                <a:ext cx="75" cy="86"/>
              </a:xfrm>
              <a:custGeom>
                <a:avLst/>
                <a:gdLst>
                  <a:gd name="T0" fmla="*/ 0 w 378"/>
                  <a:gd name="T1" fmla="*/ 0 h 490"/>
                  <a:gd name="T2" fmla="*/ 0 w 378"/>
                  <a:gd name="T3" fmla="*/ 0 h 490"/>
                  <a:gd name="T4" fmla="*/ 0 w 378"/>
                  <a:gd name="T5" fmla="*/ 0 h 490"/>
                  <a:gd name="T6" fmla="*/ 0 w 378"/>
                  <a:gd name="T7" fmla="*/ 0 h 490"/>
                  <a:gd name="T8" fmla="*/ 0 w 378"/>
                  <a:gd name="T9" fmla="*/ 0 h 490"/>
                  <a:gd name="T10" fmla="*/ 0 w 378"/>
                  <a:gd name="T11" fmla="*/ 0 h 490"/>
                  <a:gd name="T12" fmla="*/ 0 w 378"/>
                  <a:gd name="T13" fmla="*/ 0 h 4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8"/>
                  <a:gd name="T22" fmla="*/ 0 h 490"/>
                  <a:gd name="T23" fmla="*/ 378 w 378"/>
                  <a:gd name="T24" fmla="*/ 490 h 4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8" h="490">
                    <a:moveTo>
                      <a:pt x="188" y="0"/>
                    </a:moveTo>
                    <a:lnTo>
                      <a:pt x="378" y="124"/>
                    </a:lnTo>
                    <a:lnTo>
                      <a:pt x="378" y="369"/>
                    </a:lnTo>
                    <a:lnTo>
                      <a:pt x="188" y="490"/>
                    </a:lnTo>
                    <a:lnTo>
                      <a:pt x="0" y="369"/>
                    </a:lnTo>
                    <a:lnTo>
                      <a:pt x="0" y="124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497" name="Freeform 82"/>
              <p:cNvSpPr>
                <a:spLocks/>
              </p:cNvSpPr>
              <p:nvPr/>
            </p:nvSpPr>
            <p:spPr bwMode="auto">
              <a:xfrm>
                <a:off x="1087" y="1963"/>
                <a:ext cx="75" cy="87"/>
              </a:xfrm>
              <a:custGeom>
                <a:avLst/>
                <a:gdLst>
                  <a:gd name="T0" fmla="*/ 0 w 380"/>
                  <a:gd name="T1" fmla="*/ 0 h 490"/>
                  <a:gd name="T2" fmla="*/ 0 w 380"/>
                  <a:gd name="T3" fmla="*/ 0 h 490"/>
                  <a:gd name="T4" fmla="*/ 0 w 380"/>
                  <a:gd name="T5" fmla="*/ 0 h 490"/>
                  <a:gd name="T6" fmla="*/ 0 w 380"/>
                  <a:gd name="T7" fmla="*/ 0 h 490"/>
                  <a:gd name="T8" fmla="*/ 0 w 380"/>
                  <a:gd name="T9" fmla="*/ 0 h 490"/>
                  <a:gd name="T10" fmla="*/ 0 w 380"/>
                  <a:gd name="T11" fmla="*/ 0 h 490"/>
                  <a:gd name="T12" fmla="*/ 0 w 380"/>
                  <a:gd name="T13" fmla="*/ 0 h 4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0"/>
                  <a:gd name="T22" fmla="*/ 0 h 490"/>
                  <a:gd name="T23" fmla="*/ 380 w 380"/>
                  <a:gd name="T24" fmla="*/ 490 h 4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0" h="490">
                    <a:moveTo>
                      <a:pt x="190" y="0"/>
                    </a:moveTo>
                    <a:lnTo>
                      <a:pt x="380" y="122"/>
                    </a:lnTo>
                    <a:lnTo>
                      <a:pt x="380" y="366"/>
                    </a:lnTo>
                    <a:lnTo>
                      <a:pt x="190" y="490"/>
                    </a:lnTo>
                    <a:lnTo>
                      <a:pt x="0" y="366"/>
                    </a:lnTo>
                    <a:lnTo>
                      <a:pt x="0" y="122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498" name="Freeform 83"/>
              <p:cNvSpPr>
                <a:spLocks/>
              </p:cNvSpPr>
              <p:nvPr/>
            </p:nvSpPr>
            <p:spPr bwMode="auto">
              <a:xfrm>
                <a:off x="1050" y="2028"/>
                <a:ext cx="75" cy="86"/>
              </a:xfrm>
              <a:custGeom>
                <a:avLst/>
                <a:gdLst>
                  <a:gd name="T0" fmla="*/ 0 w 377"/>
                  <a:gd name="T1" fmla="*/ 0 h 490"/>
                  <a:gd name="T2" fmla="*/ 0 w 377"/>
                  <a:gd name="T3" fmla="*/ 0 h 490"/>
                  <a:gd name="T4" fmla="*/ 0 w 377"/>
                  <a:gd name="T5" fmla="*/ 0 h 490"/>
                  <a:gd name="T6" fmla="*/ 0 w 377"/>
                  <a:gd name="T7" fmla="*/ 0 h 490"/>
                  <a:gd name="T8" fmla="*/ 0 w 377"/>
                  <a:gd name="T9" fmla="*/ 0 h 490"/>
                  <a:gd name="T10" fmla="*/ 0 w 377"/>
                  <a:gd name="T11" fmla="*/ 0 h 490"/>
                  <a:gd name="T12" fmla="*/ 0 w 377"/>
                  <a:gd name="T13" fmla="*/ 0 h 4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7"/>
                  <a:gd name="T22" fmla="*/ 0 h 490"/>
                  <a:gd name="T23" fmla="*/ 377 w 377"/>
                  <a:gd name="T24" fmla="*/ 490 h 4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7" h="490">
                    <a:moveTo>
                      <a:pt x="188" y="0"/>
                    </a:moveTo>
                    <a:lnTo>
                      <a:pt x="377" y="122"/>
                    </a:lnTo>
                    <a:lnTo>
                      <a:pt x="377" y="367"/>
                    </a:lnTo>
                    <a:lnTo>
                      <a:pt x="188" y="490"/>
                    </a:lnTo>
                    <a:lnTo>
                      <a:pt x="0" y="367"/>
                    </a:lnTo>
                    <a:lnTo>
                      <a:pt x="0" y="122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499" name="Freeform 84"/>
              <p:cNvSpPr>
                <a:spLocks/>
              </p:cNvSpPr>
              <p:nvPr/>
            </p:nvSpPr>
            <p:spPr bwMode="auto">
              <a:xfrm>
                <a:off x="1161" y="1962"/>
                <a:ext cx="76" cy="67"/>
              </a:xfrm>
              <a:custGeom>
                <a:avLst/>
                <a:gdLst>
                  <a:gd name="T0" fmla="*/ 0 w 379"/>
                  <a:gd name="T1" fmla="*/ 0 h 374"/>
                  <a:gd name="T2" fmla="*/ 0 w 379"/>
                  <a:gd name="T3" fmla="*/ 0 h 374"/>
                  <a:gd name="T4" fmla="*/ 0 w 379"/>
                  <a:gd name="T5" fmla="*/ 0 h 374"/>
                  <a:gd name="T6" fmla="*/ 0 w 379"/>
                  <a:gd name="T7" fmla="*/ 0 h 374"/>
                  <a:gd name="T8" fmla="*/ 0 w 379"/>
                  <a:gd name="T9" fmla="*/ 0 h 374"/>
                  <a:gd name="T10" fmla="*/ 0 w 379"/>
                  <a:gd name="T11" fmla="*/ 0 h 37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9"/>
                  <a:gd name="T19" fmla="*/ 0 h 374"/>
                  <a:gd name="T20" fmla="*/ 379 w 379"/>
                  <a:gd name="T21" fmla="*/ 374 h 37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9" h="374">
                    <a:moveTo>
                      <a:pt x="190" y="0"/>
                    </a:moveTo>
                    <a:lnTo>
                      <a:pt x="379" y="124"/>
                    </a:lnTo>
                    <a:lnTo>
                      <a:pt x="379" y="372"/>
                    </a:lnTo>
                    <a:lnTo>
                      <a:pt x="0" y="374"/>
                    </a:lnTo>
                    <a:lnTo>
                      <a:pt x="0" y="126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0" name="Line 85"/>
              <p:cNvSpPr>
                <a:spLocks noChangeShapeType="1"/>
              </p:cNvSpPr>
              <p:nvPr/>
            </p:nvSpPr>
            <p:spPr bwMode="auto">
              <a:xfrm flipV="1">
                <a:off x="1050" y="2025"/>
                <a:ext cx="0" cy="2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1" name="Line 86"/>
              <p:cNvSpPr>
                <a:spLocks noChangeShapeType="1"/>
              </p:cNvSpPr>
              <p:nvPr/>
            </p:nvSpPr>
            <p:spPr bwMode="auto">
              <a:xfrm flipV="1">
                <a:off x="1161" y="1960"/>
                <a:ext cx="1" cy="25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2" name="Line 87"/>
              <p:cNvSpPr>
                <a:spLocks noChangeShapeType="1"/>
              </p:cNvSpPr>
              <p:nvPr/>
            </p:nvSpPr>
            <p:spPr bwMode="auto">
              <a:xfrm>
                <a:off x="1199" y="1918"/>
                <a:ext cx="0" cy="4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3" name="Line 88"/>
              <p:cNvSpPr>
                <a:spLocks noChangeShapeType="1"/>
              </p:cNvSpPr>
              <p:nvPr/>
            </p:nvSpPr>
            <p:spPr bwMode="auto">
              <a:xfrm flipH="1">
                <a:off x="1199" y="1896"/>
                <a:ext cx="39" cy="2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4" name="Line 89"/>
              <p:cNvSpPr>
                <a:spLocks noChangeShapeType="1"/>
              </p:cNvSpPr>
              <p:nvPr/>
            </p:nvSpPr>
            <p:spPr bwMode="auto">
              <a:xfrm>
                <a:off x="1277" y="1918"/>
                <a:ext cx="0" cy="4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5" name="Line 90"/>
              <p:cNvSpPr>
                <a:spLocks noChangeShapeType="1"/>
              </p:cNvSpPr>
              <p:nvPr/>
            </p:nvSpPr>
            <p:spPr bwMode="auto">
              <a:xfrm flipH="1" flipV="1">
                <a:off x="1238" y="1896"/>
                <a:ext cx="39" cy="2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6" name="Line 91"/>
              <p:cNvSpPr>
                <a:spLocks noChangeShapeType="1"/>
              </p:cNvSpPr>
              <p:nvPr/>
            </p:nvSpPr>
            <p:spPr bwMode="auto">
              <a:xfrm>
                <a:off x="1161" y="1896"/>
                <a:ext cx="38" cy="2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7" name="Rectangle 92"/>
              <p:cNvSpPr>
                <a:spLocks noChangeArrowheads="1"/>
              </p:cNvSpPr>
              <p:nvPr/>
            </p:nvSpPr>
            <p:spPr bwMode="auto">
              <a:xfrm>
                <a:off x="1125" y="1960"/>
                <a:ext cx="1" cy="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8" name="Rectangle 93"/>
              <p:cNvSpPr>
                <a:spLocks noChangeArrowheads="1"/>
              </p:cNvSpPr>
              <p:nvPr/>
            </p:nvSpPr>
            <p:spPr bwMode="auto">
              <a:xfrm>
                <a:off x="1125" y="1953"/>
                <a:ext cx="1" cy="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9" name="Rectangle 94"/>
              <p:cNvSpPr>
                <a:spLocks noChangeArrowheads="1"/>
              </p:cNvSpPr>
              <p:nvPr/>
            </p:nvSpPr>
            <p:spPr bwMode="auto">
              <a:xfrm>
                <a:off x="1125" y="1946"/>
                <a:ext cx="1" cy="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10" name="Rectangle 95"/>
              <p:cNvSpPr>
                <a:spLocks noChangeArrowheads="1"/>
              </p:cNvSpPr>
              <p:nvPr/>
            </p:nvSpPr>
            <p:spPr bwMode="auto">
              <a:xfrm>
                <a:off x="1125" y="1940"/>
                <a:ext cx="1" cy="3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8" name="Group 96"/>
          <p:cNvGrpSpPr>
            <a:grpSpLocks/>
          </p:cNvGrpSpPr>
          <p:nvPr/>
        </p:nvGrpSpPr>
        <p:grpSpPr bwMode="auto">
          <a:xfrm>
            <a:off x="1098550" y="3559175"/>
            <a:ext cx="1819275" cy="2343150"/>
            <a:chOff x="692" y="2242"/>
            <a:chExt cx="1146" cy="1476"/>
          </a:xfrm>
        </p:grpSpPr>
        <p:sp>
          <p:nvSpPr>
            <p:cNvPr id="147484" name="Text Box 97"/>
            <p:cNvSpPr txBox="1">
              <a:spLocks noChangeArrowheads="1"/>
            </p:cNvSpPr>
            <p:nvPr/>
          </p:nvSpPr>
          <p:spPr bwMode="auto">
            <a:xfrm>
              <a:off x="692" y="3076"/>
              <a:ext cx="933" cy="642"/>
            </a:xfrm>
            <a:prstGeom prst="rect">
              <a:avLst/>
            </a:prstGeom>
            <a:solidFill>
              <a:srgbClr val="0000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b="1">
                  <a:solidFill>
                    <a:srgbClr val="00FFFF"/>
                  </a:solidFill>
                  <a:sym typeface="Symbol" charset="0"/>
                </a:rPr>
                <a:t>Sinusoidal</a:t>
              </a:r>
            </a:p>
            <a:p>
              <a:pPr algn="ctr"/>
              <a:r>
                <a:rPr lang="en-US" b="1">
                  <a:solidFill>
                    <a:srgbClr val="00FFFF"/>
                  </a:solidFill>
                  <a:sym typeface="Symbol" charset="0"/>
                </a:rPr>
                <a:t>Export</a:t>
              </a:r>
            </a:p>
            <a:p>
              <a:pPr algn="ctr"/>
              <a:r>
                <a:rPr lang="en-US" b="1">
                  <a:solidFill>
                    <a:srgbClr val="00FFFF"/>
                  </a:solidFill>
                  <a:sym typeface="Symbol" charset="0"/>
                </a:rPr>
                <a:t>(Phase III)</a:t>
              </a:r>
              <a:endParaRPr lang="en-US" b="1">
                <a:solidFill>
                  <a:srgbClr val="00FFFF"/>
                </a:solidFill>
              </a:endParaRPr>
            </a:p>
          </p:txBody>
        </p:sp>
        <p:grpSp>
          <p:nvGrpSpPr>
            <p:cNvPr id="147485" name="Group 98"/>
            <p:cNvGrpSpPr>
              <a:grpSpLocks/>
            </p:cNvGrpSpPr>
            <p:nvPr/>
          </p:nvGrpSpPr>
          <p:grpSpPr bwMode="auto">
            <a:xfrm>
              <a:off x="870" y="2242"/>
              <a:ext cx="968" cy="826"/>
              <a:chOff x="870" y="2242"/>
              <a:chExt cx="968" cy="826"/>
            </a:xfrm>
          </p:grpSpPr>
          <p:sp>
            <p:nvSpPr>
              <p:cNvPr id="611427" name="Oval 99"/>
              <p:cNvSpPr>
                <a:spLocks noChangeArrowheads="1"/>
              </p:cNvSpPr>
              <p:nvPr/>
            </p:nvSpPr>
            <p:spPr bwMode="auto">
              <a:xfrm>
                <a:off x="1396" y="2327"/>
                <a:ext cx="290" cy="325"/>
              </a:xfrm>
              <a:prstGeom prst="ellipse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16078"/>
                      <a:invGamma/>
                    </a:schemeClr>
                  </a:gs>
                </a:gsLst>
                <a:path path="rect">
                  <a:fillToRect r="100000" b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ea typeface="+mn-ea"/>
                  <a:cs typeface="+mn-cs"/>
                </a:endParaRPr>
              </a:p>
            </p:txBody>
          </p:sp>
          <p:sp>
            <p:nvSpPr>
              <p:cNvPr id="147487" name="Line 100"/>
              <p:cNvSpPr>
                <a:spLocks noChangeShapeType="1"/>
              </p:cNvSpPr>
              <p:nvPr/>
            </p:nvSpPr>
            <p:spPr bwMode="auto">
              <a:xfrm flipH="1">
                <a:off x="1244" y="2489"/>
                <a:ext cx="59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488" name="Rectangle 101"/>
              <p:cNvSpPr>
                <a:spLocks noChangeAspect="1" noChangeArrowheads="1"/>
              </p:cNvSpPr>
              <p:nvPr/>
            </p:nvSpPr>
            <p:spPr bwMode="auto">
              <a:xfrm>
                <a:off x="879" y="2242"/>
                <a:ext cx="551" cy="2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r>
                  <a:rPr lang="en-US" sz="1600" b="1"/>
                  <a:t>Ost </a:t>
                </a:r>
                <a:r>
                  <a:rPr lang="en-US" sz="1600" b="1">
                    <a:latin typeface="Symbol" charset="0"/>
                  </a:rPr>
                  <a:t>a/b</a:t>
                </a:r>
              </a:p>
            </p:txBody>
          </p:sp>
          <p:sp>
            <p:nvSpPr>
              <p:cNvPr id="611430" name="Oval 102"/>
              <p:cNvSpPr>
                <a:spLocks noChangeArrowheads="1"/>
              </p:cNvSpPr>
              <p:nvPr/>
            </p:nvSpPr>
            <p:spPr bwMode="auto">
              <a:xfrm>
                <a:off x="1396" y="2743"/>
                <a:ext cx="290" cy="325"/>
              </a:xfrm>
              <a:prstGeom prst="ellipse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16078"/>
                      <a:invGamma/>
                    </a:schemeClr>
                  </a:gs>
                </a:gsLst>
                <a:path path="rect">
                  <a:fillToRect r="100000" b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ea typeface="+mn-ea"/>
                  <a:cs typeface="+mn-cs"/>
                </a:endParaRPr>
              </a:p>
            </p:txBody>
          </p:sp>
          <p:sp>
            <p:nvSpPr>
              <p:cNvPr id="147490" name="Line 103"/>
              <p:cNvSpPr>
                <a:spLocks noChangeShapeType="1"/>
              </p:cNvSpPr>
              <p:nvPr/>
            </p:nvSpPr>
            <p:spPr bwMode="auto">
              <a:xfrm flipH="1">
                <a:off x="1244" y="2905"/>
                <a:ext cx="59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491" name="Rectangle 104"/>
              <p:cNvSpPr>
                <a:spLocks noChangeAspect="1" noChangeArrowheads="1"/>
              </p:cNvSpPr>
              <p:nvPr/>
            </p:nvSpPr>
            <p:spPr bwMode="auto">
              <a:xfrm>
                <a:off x="870" y="2648"/>
                <a:ext cx="469" cy="3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r>
                  <a:rPr lang="en-US" sz="1600" b="1"/>
                  <a:t>MRP3</a:t>
                </a:r>
              </a:p>
              <a:p>
                <a:r>
                  <a:rPr lang="en-US" sz="1600" b="1"/>
                  <a:t>MRP4</a:t>
                </a:r>
                <a:endParaRPr lang="en-US" sz="1600" b="1">
                  <a:latin typeface="Symbo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144547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1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1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1343" grpId="0" animBg="1"/>
      <p:bldP spid="61134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2"/>
          <p:cNvSpPr>
            <a:spLocks noChangeArrowheads="1"/>
          </p:cNvSpPr>
          <p:nvPr/>
        </p:nvSpPr>
        <p:spPr bwMode="auto">
          <a:xfrm>
            <a:off x="163513" y="284163"/>
            <a:ext cx="88169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600" b="1">
                <a:solidFill>
                  <a:schemeClr val="tx2"/>
                </a:solidFill>
              </a:rPr>
              <a:t>Bile Acid Homeostasis:</a:t>
            </a:r>
            <a:br>
              <a:rPr lang="en-US" sz="3600" b="1">
                <a:solidFill>
                  <a:schemeClr val="tx2"/>
                </a:solidFill>
              </a:rPr>
            </a:br>
            <a:r>
              <a:rPr lang="en-US" sz="3600" b="1">
                <a:solidFill>
                  <a:schemeClr val="tx2"/>
                </a:solidFill>
              </a:rPr>
              <a:t>	</a:t>
            </a:r>
            <a:r>
              <a:rPr lang="en-US" sz="2400" b="1" i="1"/>
              <a:t>Functional integration of transporters &amp; enzymes</a:t>
            </a:r>
            <a:r>
              <a:rPr lang="en-US" sz="3600" b="1">
                <a:solidFill>
                  <a:schemeClr val="tx2"/>
                </a:solidFill>
              </a:rPr>
              <a:t> </a:t>
            </a:r>
            <a:endParaRPr lang="en-US" sz="2800" b="1">
              <a:solidFill>
                <a:schemeClr val="tx2"/>
              </a:solidFill>
            </a:endParaRPr>
          </a:p>
        </p:txBody>
      </p:sp>
      <p:sp>
        <p:nvSpPr>
          <p:cNvPr id="147458" name="Rectangle 3"/>
          <p:cNvSpPr>
            <a:spLocks noChangeArrowheads="1"/>
          </p:cNvSpPr>
          <p:nvPr/>
        </p:nvSpPr>
        <p:spPr bwMode="auto">
          <a:xfrm rot="5400000">
            <a:off x="61119" y="3055144"/>
            <a:ext cx="3313113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59" name="Oval 4"/>
          <p:cNvSpPr>
            <a:spLocks noChangeArrowheads="1"/>
          </p:cNvSpPr>
          <p:nvPr/>
        </p:nvSpPr>
        <p:spPr bwMode="auto">
          <a:xfrm rot="5400000">
            <a:off x="1519238" y="984250"/>
            <a:ext cx="396875" cy="1450975"/>
          </a:xfrm>
          <a:prstGeom prst="ellipse">
            <a:avLst/>
          </a:prstGeom>
          <a:gradFill rotWithShape="0">
            <a:gsLst>
              <a:gs pos="0">
                <a:srgbClr val="000000"/>
              </a:gs>
              <a:gs pos="50000">
                <a:srgbClr val="618FFD"/>
              </a:gs>
              <a:gs pos="100000">
                <a:srgbClr val="000000"/>
              </a:gs>
            </a:gsLst>
            <a:lin ang="0" scaled="1"/>
          </a:gradFill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7460" name="Rectangle 5"/>
          <p:cNvSpPr>
            <a:spLocks noChangeArrowheads="1"/>
          </p:cNvSpPr>
          <p:nvPr/>
        </p:nvSpPr>
        <p:spPr bwMode="auto">
          <a:xfrm rot="5400000">
            <a:off x="1477962" y="1203326"/>
            <a:ext cx="479425" cy="144145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618FFD"/>
              </a:gs>
              <a:gs pos="100000">
                <a:srgbClr val="00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61" name="Oval 6"/>
          <p:cNvSpPr>
            <a:spLocks noChangeArrowheads="1"/>
          </p:cNvSpPr>
          <p:nvPr/>
        </p:nvSpPr>
        <p:spPr bwMode="auto">
          <a:xfrm rot="5400000">
            <a:off x="1543844" y="1473994"/>
            <a:ext cx="347663" cy="1444625"/>
          </a:xfrm>
          <a:prstGeom prst="ellipse">
            <a:avLst/>
          </a:prstGeom>
          <a:gradFill rotWithShape="0">
            <a:gsLst>
              <a:gs pos="0">
                <a:srgbClr val="618FFD"/>
              </a:gs>
              <a:gs pos="50000">
                <a:srgbClr val="333333"/>
              </a:gs>
              <a:gs pos="100000">
                <a:srgbClr val="618FFD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en-US"/>
          </a:p>
        </p:txBody>
      </p:sp>
      <p:sp>
        <p:nvSpPr>
          <p:cNvPr id="147462" name="Rectangle 7"/>
          <p:cNvSpPr>
            <a:spLocks noChangeArrowheads="1"/>
          </p:cNvSpPr>
          <p:nvPr/>
        </p:nvSpPr>
        <p:spPr bwMode="auto">
          <a:xfrm rot="5400000">
            <a:off x="131763" y="3049587"/>
            <a:ext cx="3170238" cy="1439863"/>
          </a:xfrm>
          <a:prstGeom prst="rect">
            <a:avLst/>
          </a:prstGeom>
          <a:gradFill rotWithShape="0">
            <a:gsLst>
              <a:gs pos="0">
                <a:srgbClr val="618FFD"/>
              </a:gs>
              <a:gs pos="50000">
                <a:srgbClr val="333333"/>
              </a:gs>
              <a:gs pos="100000">
                <a:srgbClr val="618FFD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pPr algn="ctr"/>
            <a:endParaRPr lang="en-US" sz="2400"/>
          </a:p>
        </p:txBody>
      </p:sp>
      <p:sp>
        <p:nvSpPr>
          <p:cNvPr id="147463" name="Oval 8"/>
          <p:cNvSpPr>
            <a:spLocks noChangeArrowheads="1"/>
          </p:cNvSpPr>
          <p:nvPr/>
        </p:nvSpPr>
        <p:spPr bwMode="auto">
          <a:xfrm rot="5400000">
            <a:off x="1543051" y="4621212"/>
            <a:ext cx="349250" cy="1444625"/>
          </a:xfrm>
          <a:prstGeom prst="ellipse">
            <a:avLst/>
          </a:prstGeom>
          <a:gradFill rotWithShape="0">
            <a:gsLst>
              <a:gs pos="0">
                <a:srgbClr val="000000"/>
              </a:gs>
              <a:gs pos="50000">
                <a:srgbClr val="618FFD"/>
              </a:gs>
              <a:gs pos="100000">
                <a:srgbClr val="000000"/>
              </a:gs>
            </a:gsLst>
            <a:lin ang="0" scaled="1"/>
          </a:gradFill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7464" name="Rectangle 9"/>
          <p:cNvSpPr>
            <a:spLocks noChangeArrowheads="1"/>
          </p:cNvSpPr>
          <p:nvPr/>
        </p:nvSpPr>
        <p:spPr bwMode="auto">
          <a:xfrm rot="5400000">
            <a:off x="1423194" y="4906169"/>
            <a:ext cx="588962" cy="144145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618FFD"/>
              </a:gs>
              <a:gs pos="100000">
                <a:srgbClr val="00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65" name="Oval 10"/>
          <p:cNvSpPr>
            <a:spLocks noChangeArrowheads="1"/>
          </p:cNvSpPr>
          <p:nvPr/>
        </p:nvSpPr>
        <p:spPr bwMode="auto">
          <a:xfrm rot="5400000">
            <a:off x="1519238" y="5170488"/>
            <a:ext cx="396875" cy="1450975"/>
          </a:xfrm>
          <a:prstGeom prst="ellipse">
            <a:avLst/>
          </a:prstGeom>
          <a:gradFill rotWithShape="0">
            <a:gsLst>
              <a:gs pos="0">
                <a:srgbClr val="618FFD"/>
              </a:gs>
              <a:gs pos="50000">
                <a:srgbClr val="333333"/>
              </a:gs>
              <a:gs pos="100000">
                <a:srgbClr val="618FFD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endParaRPr lang="en-US"/>
          </a:p>
        </p:txBody>
      </p:sp>
      <p:sp>
        <p:nvSpPr>
          <p:cNvPr id="147466" name="AutoShape 11"/>
          <p:cNvSpPr>
            <a:spLocks noChangeAspect="1" noChangeArrowheads="1"/>
          </p:cNvSpPr>
          <p:nvPr/>
        </p:nvSpPr>
        <p:spPr bwMode="auto">
          <a:xfrm>
            <a:off x="2468563" y="1474788"/>
            <a:ext cx="5495925" cy="4645025"/>
          </a:xfrm>
          <a:prstGeom prst="roundRect">
            <a:avLst>
              <a:gd name="adj" fmla="val 8032"/>
            </a:avLst>
          </a:prstGeom>
          <a:gradFill rotWithShape="0">
            <a:gsLst>
              <a:gs pos="0">
                <a:srgbClr val="996633"/>
              </a:gs>
              <a:gs pos="100000">
                <a:srgbClr val="744E27"/>
              </a:gs>
            </a:gsLst>
            <a:lin ang="0" scaled="1"/>
          </a:gradFill>
          <a:ln w="57150">
            <a:solidFill>
              <a:srgbClr val="996633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147467" name="Oval 12"/>
          <p:cNvSpPr>
            <a:spLocks noChangeAspect="1" noChangeArrowheads="1"/>
          </p:cNvSpPr>
          <p:nvPr/>
        </p:nvSpPr>
        <p:spPr bwMode="auto">
          <a:xfrm>
            <a:off x="7283450" y="2901950"/>
            <a:ext cx="1357313" cy="1822450"/>
          </a:xfrm>
          <a:prstGeom prst="ellipse">
            <a:avLst/>
          </a:prstGeom>
          <a:solidFill>
            <a:srgbClr val="33CC33"/>
          </a:solidFill>
          <a:ln w="57150">
            <a:solidFill>
              <a:srgbClr val="9966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7468" name="Rectangle 13"/>
          <p:cNvSpPr>
            <a:spLocks noChangeAspect="1" noChangeArrowheads="1"/>
          </p:cNvSpPr>
          <p:nvPr/>
        </p:nvSpPr>
        <p:spPr bwMode="auto">
          <a:xfrm>
            <a:off x="7989888" y="2868613"/>
            <a:ext cx="731837" cy="1908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1342" name="Oval 14"/>
          <p:cNvSpPr>
            <a:spLocks noChangeArrowheads="1"/>
          </p:cNvSpPr>
          <p:nvPr/>
        </p:nvSpPr>
        <p:spPr bwMode="auto">
          <a:xfrm>
            <a:off x="7116763" y="3008313"/>
            <a:ext cx="460375" cy="515937"/>
          </a:xfrm>
          <a:prstGeom prst="ellipse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16078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611343" name="Text Box 15"/>
          <p:cNvSpPr txBox="1">
            <a:spLocks noChangeArrowheads="1"/>
          </p:cNvSpPr>
          <p:nvPr/>
        </p:nvSpPr>
        <p:spPr bwMode="auto">
          <a:xfrm>
            <a:off x="7580313" y="3273425"/>
            <a:ext cx="1393825" cy="1019175"/>
          </a:xfrm>
          <a:prstGeom prst="rect">
            <a:avLst/>
          </a:prstGeom>
          <a:solidFill>
            <a:srgbClr val="0000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rgbClr val="00FFFF"/>
                </a:solidFill>
                <a:sym typeface="Symbol" charset="0"/>
              </a:rPr>
              <a:t>Biliary</a:t>
            </a:r>
          </a:p>
          <a:p>
            <a:pPr algn="ctr"/>
            <a:r>
              <a:rPr lang="en-US" b="1">
                <a:solidFill>
                  <a:srgbClr val="00FFFF"/>
                </a:solidFill>
                <a:sym typeface="Symbol" charset="0"/>
              </a:rPr>
              <a:t>Export</a:t>
            </a:r>
          </a:p>
          <a:p>
            <a:pPr algn="ctr"/>
            <a:r>
              <a:rPr lang="en-US" b="1">
                <a:solidFill>
                  <a:srgbClr val="00FFFF"/>
                </a:solidFill>
                <a:sym typeface="Symbol" charset="0"/>
              </a:rPr>
              <a:t>(Phase III)</a:t>
            </a:r>
            <a:endParaRPr lang="en-US" b="1">
              <a:solidFill>
                <a:srgbClr val="00FFFF"/>
              </a:solidFill>
            </a:endParaRPr>
          </a:p>
        </p:txBody>
      </p:sp>
      <p:sp>
        <p:nvSpPr>
          <p:cNvPr id="147471" name="Freeform 16"/>
          <p:cNvSpPr>
            <a:spLocks/>
          </p:cNvSpPr>
          <p:nvPr/>
        </p:nvSpPr>
        <p:spPr bwMode="auto">
          <a:xfrm>
            <a:off x="1244600" y="5918200"/>
            <a:ext cx="533400" cy="533400"/>
          </a:xfrm>
          <a:custGeom>
            <a:avLst/>
            <a:gdLst>
              <a:gd name="T0" fmla="*/ 2147483647 w 336"/>
              <a:gd name="T1" fmla="*/ 0 h 336"/>
              <a:gd name="T2" fmla="*/ 2147483647 w 336"/>
              <a:gd name="T3" fmla="*/ 2147483647 h 336"/>
              <a:gd name="T4" fmla="*/ 0 w 336"/>
              <a:gd name="T5" fmla="*/ 2147483647 h 336"/>
              <a:gd name="T6" fmla="*/ 0 60000 65536"/>
              <a:gd name="T7" fmla="*/ 0 60000 65536"/>
              <a:gd name="T8" fmla="*/ 0 60000 65536"/>
              <a:gd name="T9" fmla="*/ 0 w 336"/>
              <a:gd name="T10" fmla="*/ 0 h 336"/>
              <a:gd name="T11" fmla="*/ 336 w 336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6" h="336">
                <a:moveTo>
                  <a:pt x="288" y="0"/>
                </a:moveTo>
                <a:cubicBezTo>
                  <a:pt x="312" y="92"/>
                  <a:pt x="336" y="184"/>
                  <a:pt x="288" y="240"/>
                </a:cubicBezTo>
                <a:cubicBezTo>
                  <a:pt x="240" y="296"/>
                  <a:pt x="120" y="316"/>
                  <a:pt x="0" y="33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47472" name="Text Box 17"/>
          <p:cNvSpPr txBox="1">
            <a:spLocks noChangeArrowheads="1"/>
          </p:cNvSpPr>
          <p:nvPr/>
        </p:nvSpPr>
        <p:spPr bwMode="auto">
          <a:xfrm>
            <a:off x="663575" y="6419850"/>
            <a:ext cx="13700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/>
              <a:t>Portal blood</a:t>
            </a:r>
          </a:p>
        </p:txBody>
      </p:sp>
      <p:sp>
        <p:nvSpPr>
          <p:cNvPr id="147473" name="Line 18"/>
          <p:cNvSpPr>
            <a:spLocks noChangeShapeType="1"/>
          </p:cNvSpPr>
          <p:nvPr/>
        </p:nvSpPr>
        <p:spPr bwMode="auto">
          <a:xfrm>
            <a:off x="7029450" y="3076575"/>
            <a:ext cx="647700" cy="3746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1347" name="Oval 19"/>
          <p:cNvSpPr>
            <a:spLocks noChangeArrowheads="1"/>
          </p:cNvSpPr>
          <p:nvPr/>
        </p:nvSpPr>
        <p:spPr bwMode="auto">
          <a:xfrm>
            <a:off x="2193925" y="2351088"/>
            <a:ext cx="460375" cy="515937"/>
          </a:xfrm>
          <a:prstGeom prst="ellipse">
            <a:avLst/>
          </a:prstGeom>
          <a:gradFill rotWithShape="0">
            <a:gsLst>
              <a:gs pos="0">
                <a:schemeClr val="folHlink"/>
              </a:gs>
              <a:gs pos="100000">
                <a:schemeClr val="folHlink">
                  <a:gamma/>
                  <a:shade val="16078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47475" name="Line 20"/>
          <p:cNvSpPr>
            <a:spLocks noChangeShapeType="1"/>
          </p:cNvSpPr>
          <p:nvPr/>
        </p:nvSpPr>
        <p:spPr bwMode="auto">
          <a:xfrm>
            <a:off x="1952625" y="2608263"/>
            <a:ext cx="9429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1349" name="Text Box 21"/>
          <p:cNvSpPr txBox="1">
            <a:spLocks noChangeArrowheads="1"/>
          </p:cNvSpPr>
          <p:nvPr/>
        </p:nvSpPr>
        <p:spPr bwMode="auto">
          <a:xfrm>
            <a:off x="1812925" y="1641475"/>
            <a:ext cx="1325563" cy="714375"/>
          </a:xfrm>
          <a:prstGeom prst="rect">
            <a:avLst/>
          </a:prstGeom>
          <a:solidFill>
            <a:srgbClr val="0000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rgbClr val="00FFFF"/>
                </a:solidFill>
                <a:sym typeface="Symbol" charset="0"/>
              </a:rPr>
              <a:t>Import</a:t>
            </a:r>
          </a:p>
          <a:p>
            <a:pPr algn="ctr"/>
            <a:r>
              <a:rPr lang="en-US" b="1">
                <a:solidFill>
                  <a:srgbClr val="00FFFF"/>
                </a:solidFill>
                <a:sym typeface="Symbol" charset="0"/>
              </a:rPr>
              <a:t>(Phase 0)</a:t>
            </a:r>
            <a:endParaRPr lang="en-US" b="1">
              <a:solidFill>
                <a:srgbClr val="00FFFF"/>
              </a:solidFill>
            </a:endParaRPr>
          </a:p>
        </p:txBody>
      </p:sp>
      <p:sp>
        <p:nvSpPr>
          <p:cNvPr id="147477" name="Rectangle 22"/>
          <p:cNvSpPr>
            <a:spLocks noChangeAspect="1" noChangeArrowheads="1"/>
          </p:cNvSpPr>
          <p:nvPr/>
        </p:nvSpPr>
        <p:spPr bwMode="auto">
          <a:xfrm>
            <a:off x="2146300" y="2916238"/>
            <a:ext cx="731838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1600" b="1"/>
              <a:t>NTCP</a:t>
            </a:r>
          </a:p>
        </p:txBody>
      </p:sp>
      <p:sp>
        <p:nvSpPr>
          <p:cNvPr id="147478" name="Rectangle 23"/>
          <p:cNvSpPr>
            <a:spLocks noChangeAspect="1" noChangeArrowheads="1"/>
          </p:cNvSpPr>
          <p:nvPr/>
        </p:nvSpPr>
        <p:spPr bwMode="auto">
          <a:xfrm>
            <a:off x="7375525" y="2513013"/>
            <a:ext cx="731838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1600" b="1"/>
              <a:t>BSEP</a:t>
            </a:r>
          </a:p>
        </p:txBody>
      </p:sp>
      <p:grpSp>
        <p:nvGrpSpPr>
          <p:cNvPr id="147479" name="Group 24"/>
          <p:cNvGrpSpPr>
            <a:grpSpLocks/>
          </p:cNvGrpSpPr>
          <p:nvPr/>
        </p:nvGrpSpPr>
        <p:grpSpPr bwMode="auto">
          <a:xfrm>
            <a:off x="1370013" y="2535238"/>
            <a:ext cx="479425" cy="346075"/>
            <a:chOff x="975" y="1896"/>
            <a:chExt cx="302" cy="218"/>
          </a:xfrm>
        </p:grpSpPr>
        <p:sp>
          <p:nvSpPr>
            <p:cNvPr id="147545" name="Freeform 25"/>
            <p:cNvSpPr>
              <a:spLocks/>
            </p:cNvSpPr>
            <p:nvPr/>
          </p:nvSpPr>
          <p:spPr bwMode="auto">
            <a:xfrm>
              <a:off x="975" y="2028"/>
              <a:ext cx="75" cy="86"/>
            </a:xfrm>
            <a:custGeom>
              <a:avLst/>
              <a:gdLst>
                <a:gd name="T0" fmla="*/ 0 w 378"/>
                <a:gd name="T1" fmla="*/ 0 h 490"/>
                <a:gd name="T2" fmla="*/ 0 w 378"/>
                <a:gd name="T3" fmla="*/ 0 h 490"/>
                <a:gd name="T4" fmla="*/ 0 w 378"/>
                <a:gd name="T5" fmla="*/ 0 h 490"/>
                <a:gd name="T6" fmla="*/ 0 w 378"/>
                <a:gd name="T7" fmla="*/ 0 h 490"/>
                <a:gd name="T8" fmla="*/ 0 w 378"/>
                <a:gd name="T9" fmla="*/ 0 h 490"/>
                <a:gd name="T10" fmla="*/ 0 w 378"/>
                <a:gd name="T11" fmla="*/ 0 h 490"/>
                <a:gd name="T12" fmla="*/ 0 w 378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8"/>
                <a:gd name="T22" fmla="*/ 0 h 490"/>
                <a:gd name="T23" fmla="*/ 378 w 378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8" h="490">
                  <a:moveTo>
                    <a:pt x="188" y="0"/>
                  </a:moveTo>
                  <a:lnTo>
                    <a:pt x="378" y="124"/>
                  </a:lnTo>
                  <a:lnTo>
                    <a:pt x="378" y="369"/>
                  </a:lnTo>
                  <a:lnTo>
                    <a:pt x="188" y="490"/>
                  </a:lnTo>
                  <a:lnTo>
                    <a:pt x="0" y="369"/>
                  </a:lnTo>
                  <a:lnTo>
                    <a:pt x="0" y="124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46" name="Freeform 26"/>
            <p:cNvSpPr>
              <a:spLocks/>
            </p:cNvSpPr>
            <p:nvPr/>
          </p:nvSpPr>
          <p:spPr bwMode="auto">
            <a:xfrm>
              <a:off x="1087" y="1963"/>
              <a:ext cx="75" cy="87"/>
            </a:xfrm>
            <a:custGeom>
              <a:avLst/>
              <a:gdLst>
                <a:gd name="T0" fmla="*/ 0 w 380"/>
                <a:gd name="T1" fmla="*/ 0 h 490"/>
                <a:gd name="T2" fmla="*/ 0 w 380"/>
                <a:gd name="T3" fmla="*/ 0 h 490"/>
                <a:gd name="T4" fmla="*/ 0 w 380"/>
                <a:gd name="T5" fmla="*/ 0 h 490"/>
                <a:gd name="T6" fmla="*/ 0 w 380"/>
                <a:gd name="T7" fmla="*/ 0 h 490"/>
                <a:gd name="T8" fmla="*/ 0 w 380"/>
                <a:gd name="T9" fmla="*/ 0 h 490"/>
                <a:gd name="T10" fmla="*/ 0 w 380"/>
                <a:gd name="T11" fmla="*/ 0 h 490"/>
                <a:gd name="T12" fmla="*/ 0 w 380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0"/>
                <a:gd name="T22" fmla="*/ 0 h 490"/>
                <a:gd name="T23" fmla="*/ 380 w 380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0" h="490">
                  <a:moveTo>
                    <a:pt x="190" y="0"/>
                  </a:moveTo>
                  <a:lnTo>
                    <a:pt x="380" y="122"/>
                  </a:lnTo>
                  <a:lnTo>
                    <a:pt x="380" y="366"/>
                  </a:lnTo>
                  <a:lnTo>
                    <a:pt x="190" y="490"/>
                  </a:lnTo>
                  <a:lnTo>
                    <a:pt x="0" y="366"/>
                  </a:lnTo>
                  <a:lnTo>
                    <a:pt x="0" y="122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47" name="Freeform 27"/>
            <p:cNvSpPr>
              <a:spLocks/>
            </p:cNvSpPr>
            <p:nvPr/>
          </p:nvSpPr>
          <p:spPr bwMode="auto">
            <a:xfrm>
              <a:off x="1050" y="2028"/>
              <a:ext cx="75" cy="86"/>
            </a:xfrm>
            <a:custGeom>
              <a:avLst/>
              <a:gdLst>
                <a:gd name="T0" fmla="*/ 0 w 377"/>
                <a:gd name="T1" fmla="*/ 0 h 490"/>
                <a:gd name="T2" fmla="*/ 0 w 377"/>
                <a:gd name="T3" fmla="*/ 0 h 490"/>
                <a:gd name="T4" fmla="*/ 0 w 377"/>
                <a:gd name="T5" fmla="*/ 0 h 490"/>
                <a:gd name="T6" fmla="*/ 0 w 377"/>
                <a:gd name="T7" fmla="*/ 0 h 490"/>
                <a:gd name="T8" fmla="*/ 0 w 377"/>
                <a:gd name="T9" fmla="*/ 0 h 490"/>
                <a:gd name="T10" fmla="*/ 0 w 377"/>
                <a:gd name="T11" fmla="*/ 0 h 490"/>
                <a:gd name="T12" fmla="*/ 0 w 377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7"/>
                <a:gd name="T22" fmla="*/ 0 h 490"/>
                <a:gd name="T23" fmla="*/ 377 w 377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7" h="490">
                  <a:moveTo>
                    <a:pt x="188" y="0"/>
                  </a:moveTo>
                  <a:lnTo>
                    <a:pt x="377" y="122"/>
                  </a:lnTo>
                  <a:lnTo>
                    <a:pt x="377" y="367"/>
                  </a:lnTo>
                  <a:lnTo>
                    <a:pt x="188" y="490"/>
                  </a:lnTo>
                  <a:lnTo>
                    <a:pt x="0" y="367"/>
                  </a:lnTo>
                  <a:lnTo>
                    <a:pt x="0" y="122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48" name="Freeform 28"/>
            <p:cNvSpPr>
              <a:spLocks/>
            </p:cNvSpPr>
            <p:nvPr/>
          </p:nvSpPr>
          <p:spPr bwMode="auto">
            <a:xfrm>
              <a:off x="1161" y="1962"/>
              <a:ext cx="76" cy="67"/>
            </a:xfrm>
            <a:custGeom>
              <a:avLst/>
              <a:gdLst>
                <a:gd name="T0" fmla="*/ 0 w 379"/>
                <a:gd name="T1" fmla="*/ 0 h 374"/>
                <a:gd name="T2" fmla="*/ 0 w 379"/>
                <a:gd name="T3" fmla="*/ 0 h 374"/>
                <a:gd name="T4" fmla="*/ 0 w 379"/>
                <a:gd name="T5" fmla="*/ 0 h 374"/>
                <a:gd name="T6" fmla="*/ 0 w 379"/>
                <a:gd name="T7" fmla="*/ 0 h 374"/>
                <a:gd name="T8" fmla="*/ 0 w 379"/>
                <a:gd name="T9" fmla="*/ 0 h 374"/>
                <a:gd name="T10" fmla="*/ 0 w 379"/>
                <a:gd name="T11" fmla="*/ 0 h 3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9"/>
                <a:gd name="T19" fmla="*/ 0 h 374"/>
                <a:gd name="T20" fmla="*/ 379 w 379"/>
                <a:gd name="T21" fmla="*/ 374 h 3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9" h="374">
                  <a:moveTo>
                    <a:pt x="190" y="0"/>
                  </a:moveTo>
                  <a:lnTo>
                    <a:pt x="379" y="124"/>
                  </a:lnTo>
                  <a:lnTo>
                    <a:pt x="379" y="372"/>
                  </a:lnTo>
                  <a:lnTo>
                    <a:pt x="0" y="374"/>
                  </a:lnTo>
                  <a:lnTo>
                    <a:pt x="0" y="12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49" name="Line 29"/>
            <p:cNvSpPr>
              <a:spLocks noChangeShapeType="1"/>
            </p:cNvSpPr>
            <p:nvPr/>
          </p:nvSpPr>
          <p:spPr bwMode="auto">
            <a:xfrm flipV="1">
              <a:off x="1050" y="2025"/>
              <a:ext cx="0" cy="2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50" name="Line 30"/>
            <p:cNvSpPr>
              <a:spLocks noChangeShapeType="1"/>
            </p:cNvSpPr>
            <p:nvPr/>
          </p:nvSpPr>
          <p:spPr bwMode="auto">
            <a:xfrm flipV="1">
              <a:off x="1161" y="1960"/>
              <a:ext cx="1" cy="2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51" name="Line 31"/>
            <p:cNvSpPr>
              <a:spLocks noChangeShapeType="1"/>
            </p:cNvSpPr>
            <p:nvPr/>
          </p:nvSpPr>
          <p:spPr bwMode="auto">
            <a:xfrm>
              <a:off x="1199" y="1918"/>
              <a:ext cx="0" cy="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52" name="Line 32"/>
            <p:cNvSpPr>
              <a:spLocks noChangeShapeType="1"/>
            </p:cNvSpPr>
            <p:nvPr/>
          </p:nvSpPr>
          <p:spPr bwMode="auto">
            <a:xfrm flipH="1">
              <a:off x="1199" y="1896"/>
              <a:ext cx="39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53" name="Line 33"/>
            <p:cNvSpPr>
              <a:spLocks noChangeShapeType="1"/>
            </p:cNvSpPr>
            <p:nvPr/>
          </p:nvSpPr>
          <p:spPr bwMode="auto">
            <a:xfrm>
              <a:off x="1277" y="1918"/>
              <a:ext cx="0" cy="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54" name="Line 34"/>
            <p:cNvSpPr>
              <a:spLocks noChangeShapeType="1"/>
            </p:cNvSpPr>
            <p:nvPr/>
          </p:nvSpPr>
          <p:spPr bwMode="auto">
            <a:xfrm flipH="1" flipV="1">
              <a:off x="1238" y="1896"/>
              <a:ext cx="39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55" name="Line 35"/>
            <p:cNvSpPr>
              <a:spLocks noChangeShapeType="1"/>
            </p:cNvSpPr>
            <p:nvPr/>
          </p:nvSpPr>
          <p:spPr bwMode="auto">
            <a:xfrm>
              <a:off x="1161" y="1896"/>
              <a:ext cx="38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56" name="Rectangle 36"/>
            <p:cNvSpPr>
              <a:spLocks noChangeArrowheads="1"/>
            </p:cNvSpPr>
            <p:nvPr/>
          </p:nvSpPr>
          <p:spPr bwMode="auto">
            <a:xfrm>
              <a:off x="1125" y="1960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57" name="Rectangle 37"/>
            <p:cNvSpPr>
              <a:spLocks noChangeArrowheads="1"/>
            </p:cNvSpPr>
            <p:nvPr/>
          </p:nvSpPr>
          <p:spPr bwMode="auto">
            <a:xfrm>
              <a:off x="1125" y="1953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58" name="Rectangle 38"/>
            <p:cNvSpPr>
              <a:spLocks noChangeArrowheads="1"/>
            </p:cNvSpPr>
            <p:nvPr/>
          </p:nvSpPr>
          <p:spPr bwMode="auto">
            <a:xfrm>
              <a:off x="1125" y="1946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59" name="Rectangle 39"/>
            <p:cNvSpPr>
              <a:spLocks noChangeArrowheads="1"/>
            </p:cNvSpPr>
            <p:nvPr/>
          </p:nvSpPr>
          <p:spPr bwMode="auto">
            <a:xfrm>
              <a:off x="1125" y="1940"/>
              <a:ext cx="1" cy="3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40"/>
          <p:cNvGrpSpPr>
            <a:grpSpLocks/>
          </p:cNvGrpSpPr>
          <p:nvPr/>
        </p:nvGrpSpPr>
        <p:grpSpPr bwMode="auto">
          <a:xfrm>
            <a:off x="3051175" y="2446338"/>
            <a:ext cx="1738313" cy="3211512"/>
            <a:chOff x="1922" y="1541"/>
            <a:chExt cx="1095" cy="2023"/>
          </a:xfrm>
        </p:grpSpPr>
        <p:sp>
          <p:nvSpPr>
            <p:cNvPr id="147526" name="Text Box 41"/>
            <p:cNvSpPr txBox="1">
              <a:spLocks noChangeArrowheads="1"/>
            </p:cNvSpPr>
            <p:nvPr/>
          </p:nvSpPr>
          <p:spPr bwMode="auto">
            <a:xfrm>
              <a:off x="2127" y="1973"/>
              <a:ext cx="684" cy="258"/>
            </a:xfrm>
            <a:prstGeom prst="rect">
              <a:avLst/>
            </a:prstGeom>
            <a:solidFill>
              <a:srgbClr val="0000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b="1">
                  <a:solidFill>
                    <a:srgbClr val="00FFFF"/>
                  </a:solidFill>
                </a:rPr>
                <a:t>Phase I</a:t>
              </a:r>
            </a:p>
          </p:txBody>
        </p:sp>
        <p:sp>
          <p:nvSpPr>
            <p:cNvPr id="147527" name="Rectangle 42"/>
            <p:cNvSpPr>
              <a:spLocks noChangeAspect="1" noChangeArrowheads="1"/>
            </p:cNvSpPr>
            <p:nvPr/>
          </p:nvSpPr>
          <p:spPr bwMode="auto">
            <a:xfrm>
              <a:off x="1922" y="2436"/>
              <a:ext cx="1095" cy="641"/>
            </a:xfrm>
            <a:prstGeom prst="rect">
              <a:avLst/>
            </a:prstGeom>
            <a:solidFill>
              <a:srgbClr val="0000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 u="sng">
                  <a:solidFill>
                    <a:srgbClr val="00FFFF"/>
                  </a:solidFill>
                </a:rPr>
                <a:t>Hydroxylation</a:t>
              </a:r>
            </a:p>
            <a:p>
              <a:r>
                <a:rPr lang="en-US" sz="1400" b="1"/>
                <a:t>Cytochrome P</a:t>
              </a:r>
              <a:r>
                <a:rPr lang="en-US" sz="1400" b="1" baseline="-25000"/>
                <a:t>450</a:t>
              </a:r>
              <a:r>
                <a:rPr lang="ja-JP" altLang="en-US" sz="1400" b="1"/>
                <a:t>’</a:t>
              </a:r>
              <a:r>
                <a:rPr lang="en-US" altLang="ja-JP" sz="1400" b="1"/>
                <a:t>s</a:t>
              </a:r>
            </a:p>
            <a:p>
              <a:r>
                <a:rPr lang="en-US" sz="1400" b="1"/>
                <a:t> </a:t>
              </a:r>
            </a:p>
            <a:p>
              <a:r>
                <a:rPr lang="en-US" sz="1400" b="1" i="1"/>
                <a:t>SER</a:t>
              </a:r>
            </a:p>
          </p:txBody>
        </p:sp>
        <p:sp>
          <p:nvSpPr>
            <p:cNvPr id="147528" name="Rectangle 43"/>
            <p:cNvSpPr>
              <a:spLocks noChangeAspect="1" noChangeArrowheads="1"/>
            </p:cNvSpPr>
            <p:nvPr/>
          </p:nvSpPr>
          <p:spPr bwMode="auto">
            <a:xfrm>
              <a:off x="2200" y="3200"/>
              <a:ext cx="610" cy="3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r>
                <a:rPr lang="en-US" sz="1600" b="1"/>
                <a:t>CYP7A1</a:t>
              </a:r>
            </a:p>
            <a:p>
              <a:r>
                <a:rPr lang="en-US" sz="1600" b="1"/>
                <a:t>CYP3A4</a:t>
              </a:r>
            </a:p>
          </p:txBody>
        </p:sp>
        <p:grpSp>
          <p:nvGrpSpPr>
            <p:cNvPr id="147529" name="Group 44"/>
            <p:cNvGrpSpPr>
              <a:grpSpLocks/>
            </p:cNvGrpSpPr>
            <p:nvPr/>
          </p:nvGrpSpPr>
          <p:grpSpPr bwMode="auto">
            <a:xfrm>
              <a:off x="2319" y="1541"/>
              <a:ext cx="302" cy="218"/>
              <a:chOff x="975" y="1896"/>
              <a:chExt cx="302" cy="218"/>
            </a:xfrm>
          </p:grpSpPr>
          <p:sp>
            <p:nvSpPr>
              <p:cNvPr id="147530" name="Freeform 45"/>
              <p:cNvSpPr>
                <a:spLocks/>
              </p:cNvSpPr>
              <p:nvPr/>
            </p:nvSpPr>
            <p:spPr bwMode="auto">
              <a:xfrm>
                <a:off x="975" y="2028"/>
                <a:ext cx="75" cy="86"/>
              </a:xfrm>
              <a:custGeom>
                <a:avLst/>
                <a:gdLst>
                  <a:gd name="T0" fmla="*/ 0 w 378"/>
                  <a:gd name="T1" fmla="*/ 0 h 490"/>
                  <a:gd name="T2" fmla="*/ 0 w 378"/>
                  <a:gd name="T3" fmla="*/ 0 h 490"/>
                  <a:gd name="T4" fmla="*/ 0 w 378"/>
                  <a:gd name="T5" fmla="*/ 0 h 490"/>
                  <a:gd name="T6" fmla="*/ 0 w 378"/>
                  <a:gd name="T7" fmla="*/ 0 h 490"/>
                  <a:gd name="T8" fmla="*/ 0 w 378"/>
                  <a:gd name="T9" fmla="*/ 0 h 490"/>
                  <a:gd name="T10" fmla="*/ 0 w 378"/>
                  <a:gd name="T11" fmla="*/ 0 h 490"/>
                  <a:gd name="T12" fmla="*/ 0 w 378"/>
                  <a:gd name="T13" fmla="*/ 0 h 4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8"/>
                  <a:gd name="T22" fmla="*/ 0 h 490"/>
                  <a:gd name="T23" fmla="*/ 378 w 378"/>
                  <a:gd name="T24" fmla="*/ 490 h 4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8" h="490">
                    <a:moveTo>
                      <a:pt x="188" y="0"/>
                    </a:moveTo>
                    <a:lnTo>
                      <a:pt x="378" y="124"/>
                    </a:lnTo>
                    <a:lnTo>
                      <a:pt x="378" y="369"/>
                    </a:lnTo>
                    <a:lnTo>
                      <a:pt x="188" y="490"/>
                    </a:lnTo>
                    <a:lnTo>
                      <a:pt x="0" y="369"/>
                    </a:lnTo>
                    <a:lnTo>
                      <a:pt x="0" y="124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1" name="Freeform 46"/>
              <p:cNvSpPr>
                <a:spLocks/>
              </p:cNvSpPr>
              <p:nvPr/>
            </p:nvSpPr>
            <p:spPr bwMode="auto">
              <a:xfrm>
                <a:off x="1087" y="1963"/>
                <a:ext cx="75" cy="87"/>
              </a:xfrm>
              <a:custGeom>
                <a:avLst/>
                <a:gdLst>
                  <a:gd name="T0" fmla="*/ 0 w 380"/>
                  <a:gd name="T1" fmla="*/ 0 h 490"/>
                  <a:gd name="T2" fmla="*/ 0 w 380"/>
                  <a:gd name="T3" fmla="*/ 0 h 490"/>
                  <a:gd name="T4" fmla="*/ 0 w 380"/>
                  <a:gd name="T5" fmla="*/ 0 h 490"/>
                  <a:gd name="T6" fmla="*/ 0 w 380"/>
                  <a:gd name="T7" fmla="*/ 0 h 490"/>
                  <a:gd name="T8" fmla="*/ 0 w 380"/>
                  <a:gd name="T9" fmla="*/ 0 h 490"/>
                  <a:gd name="T10" fmla="*/ 0 w 380"/>
                  <a:gd name="T11" fmla="*/ 0 h 490"/>
                  <a:gd name="T12" fmla="*/ 0 w 380"/>
                  <a:gd name="T13" fmla="*/ 0 h 4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0"/>
                  <a:gd name="T22" fmla="*/ 0 h 490"/>
                  <a:gd name="T23" fmla="*/ 380 w 380"/>
                  <a:gd name="T24" fmla="*/ 490 h 4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0" h="490">
                    <a:moveTo>
                      <a:pt x="190" y="0"/>
                    </a:moveTo>
                    <a:lnTo>
                      <a:pt x="380" y="122"/>
                    </a:lnTo>
                    <a:lnTo>
                      <a:pt x="380" y="366"/>
                    </a:lnTo>
                    <a:lnTo>
                      <a:pt x="190" y="490"/>
                    </a:lnTo>
                    <a:lnTo>
                      <a:pt x="0" y="366"/>
                    </a:lnTo>
                    <a:lnTo>
                      <a:pt x="0" y="122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2" name="Freeform 47"/>
              <p:cNvSpPr>
                <a:spLocks/>
              </p:cNvSpPr>
              <p:nvPr/>
            </p:nvSpPr>
            <p:spPr bwMode="auto">
              <a:xfrm>
                <a:off x="1050" y="2028"/>
                <a:ext cx="75" cy="86"/>
              </a:xfrm>
              <a:custGeom>
                <a:avLst/>
                <a:gdLst>
                  <a:gd name="T0" fmla="*/ 0 w 377"/>
                  <a:gd name="T1" fmla="*/ 0 h 490"/>
                  <a:gd name="T2" fmla="*/ 0 w 377"/>
                  <a:gd name="T3" fmla="*/ 0 h 490"/>
                  <a:gd name="T4" fmla="*/ 0 w 377"/>
                  <a:gd name="T5" fmla="*/ 0 h 490"/>
                  <a:gd name="T6" fmla="*/ 0 w 377"/>
                  <a:gd name="T7" fmla="*/ 0 h 490"/>
                  <a:gd name="T8" fmla="*/ 0 w 377"/>
                  <a:gd name="T9" fmla="*/ 0 h 490"/>
                  <a:gd name="T10" fmla="*/ 0 w 377"/>
                  <a:gd name="T11" fmla="*/ 0 h 490"/>
                  <a:gd name="T12" fmla="*/ 0 w 377"/>
                  <a:gd name="T13" fmla="*/ 0 h 4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7"/>
                  <a:gd name="T22" fmla="*/ 0 h 490"/>
                  <a:gd name="T23" fmla="*/ 377 w 377"/>
                  <a:gd name="T24" fmla="*/ 490 h 4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7" h="490">
                    <a:moveTo>
                      <a:pt x="188" y="0"/>
                    </a:moveTo>
                    <a:lnTo>
                      <a:pt x="377" y="122"/>
                    </a:lnTo>
                    <a:lnTo>
                      <a:pt x="377" y="367"/>
                    </a:lnTo>
                    <a:lnTo>
                      <a:pt x="188" y="490"/>
                    </a:lnTo>
                    <a:lnTo>
                      <a:pt x="0" y="367"/>
                    </a:lnTo>
                    <a:lnTo>
                      <a:pt x="0" y="122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3" name="Freeform 48"/>
              <p:cNvSpPr>
                <a:spLocks/>
              </p:cNvSpPr>
              <p:nvPr/>
            </p:nvSpPr>
            <p:spPr bwMode="auto">
              <a:xfrm>
                <a:off x="1161" y="1962"/>
                <a:ext cx="76" cy="67"/>
              </a:xfrm>
              <a:custGeom>
                <a:avLst/>
                <a:gdLst>
                  <a:gd name="T0" fmla="*/ 0 w 379"/>
                  <a:gd name="T1" fmla="*/ 0 h 374"/>
                  <a:gd name="T2" fmla="*/ 0 w 379"/>
                  <a:gd name="T3" fmla="*/ 0 h 374"/>
                  <a:gd name="T4" fmla="*/ 0 w 379"/>
                  <a:gd name="T5" fmla="*/ 0 h 374"/>
                  <a:gd name="T6" fmla="*/ 0 w 379"/>
                  <a:gd name="T7" fmla="*/ 0 h 374"/>
                  <a:gd name="T8" fmla="*/ 0 w 379"/>
                  <a:gd name="T9" fmla="*/ 0 h 374"/>
                  <a:gd name="T10" fmla="*/ 0 w 379"/>
                  <a:gd name="T11" fmla="*/ 0 h 37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9"/>
                  <a:gd name="T19" fmla="*/ 0 h 374"/>
                  <a:gd name="T20" fmla="*/ 379 w 379"/>
                  <a:gd name="T21" fmla="*/ 374 h 37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9" h="374">
                    <a:moveTo>
                      <a:pt x="190" y="0"/>
                    </a:moveTo>
                    <a:lnTo>
                      <a:pt x="379" y="124"/>
                    </a:lnTo>
                    <a:lnTo>
                      <a:pt x="379" y="372"/>
                    </a:lnTo>
                    <a:lnTo>
                      <a:pt x="0" y="374"/>
                    </a:lnTo>
                    <a:lnTo>
                      <a:pt x="0" y="126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4" name="Line 49"/>
              <p:cNvSpPr>
                <a:spLocks noChangeShapeType="1"/>
              </p:cNvSpPr>
              <p:nvPr/>
            </p:nvSpPr>
            <p:spPr bwMode="auto">
              <a:xfrm flipV="1">
                <a:off x="1050" y="2025"/>
                <a:ext cx="0" cy="2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5" name="Line 50"/>
              <p:cNvSpPr>
                <a:spLocks noChangeShapeType="1"/>
              </p:cNvSpPr>
              <p:nvPr/>
            </p:nvSpPr>
            <p:spPr bwMode="auto">
              <a:xfrm flipV="1">
                <a:off x="1161" y="1960"/>
                <a:ext cx="1" cy="25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6" name="Line 51"/>
              <p:cNvSpPr>
                <a:spLocks noChangeShapeType="1"/>
              </p:cNvSpPr>
              <p:nvPr/>
            </p:nvSpPr>
            <p:spPr bwMode="auto">
              <a:xfrm>
                <a:off x="1199" y="1918"/>
                <a:ext cx="0" cy="4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7" name="Line 52"/>
              <p:cNvSpPr>
                <a:spLocks noChangeShapeType="1"/>
              </p:cNvSpPr>
              <p:nvPr/>
            </p:nvSpPr>
            <p:spPr bwMode="auto">
              <a:xfrm flipH="1">
                <a:off x="1199" y="1896"/>
                <a:ext cx="39" cy="2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8" name="Line 53"/>
              <p:cNvSpPr>
                <a:spLocks noChangeShapeType="1"/>
              </p:cNvSpPr>
              <p:nvPr/>
            </p:nvSpPr>
            <p:spPr bwMode="auto">
              <a:xfrm>
                <a:off x="1277" y="1918"/>
                <a:ext cx="0" cy="4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39" name="Line 54"/>
              <p:cNvSpPr>
                <a:spLocks noChangeShapeType="1"/>
              </p:cNvSpPr>
              <p:nvPr/>
            </p:nvSpPr>
            <p:spPr bwMode="auto">
              <a:xfrm flipH="1" flipV="1">
                <a:off x="1238" y="1896"/>
                <a:ext cx="39" cy="2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40" name="Line 55"/>
              <p:cNvSpPr>
                <a:spLocks noChangeShapeType="1"/>
              </p:cNvSpPr>
              <p:nvPr/>
            </p:nvSpPr>
            <p:spPr bwMode="auto">
              <a:xfrm>
                <a:off x="1161" y="1896"/>
                <a:ext cx="38" cy="2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41" name="Rectangle 56"/>
              <p:cNvSpPr>
                <a:spLocks noChangeArrowheads="1"/>
              </p:cNvSpPr>
              <p:nvPr/>
            </p:nvSpPr>
            <p:spPr bwMode="auto">
              <a:xfrm>
                <a:off x="1125" y="1960"/>
                <a:ext cx="1" cy="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42" name="Rectangle 57"/>
              <p:cNvSpPr>
                <a:spLocks noChangeArrowheads="1"/>
              </p:cNvSpPr>
              <p:nvPr/>
            </p:nvSpPr>
            <p:spPr bwMode="auto">
              <a:xfrm>
                <a:off x="1125" y="1953"/>
                <a:ext cx="1" cy="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43" name="Rectangle 58"/>
              <p:cNvSpPr>
                <a:spLocks noChangeArrowheads="1"/>
              </p:cNvSpPr>
              <p:nvPr/>
            </p:nvSpPr>
            <p:spPr bwMode="auto">
              <a:xfrm>
                <a:off x="1125" y="1946"/>
                <a:ext cx="1" cy="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44" name="Rectangle 59"/>
              <p:cNvSpPr>
                <a:spLocks noChangeArrowheads="1"/>
              </p:cNvSpPr>
              <p:nvPr/>
            </p:nvSpPr>
            <p:spPr bwMode="auto">
              <a:xfrm>
                <a:off x="1125" y="1940"/>
                <a:ext cx="1" cy="3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47481" name="Group 60"/>
          <p:cNvGrpSpPr>
            <a:grpSpLocks/>
          </p:cNvGrpSpPr>
          <p:nvPr/>
        </p:nvGrpSpPr>
        <p:grpSpPr bwMode="auto">
          <a:xfrm>
            <a:off x="6781800" y="2714625"/>
            <a:ext cx="479425" cy="307975"/>
            <a:chOff x="975" y="1896"/>
            <a:chExt cx="302" cy="218"/>
          </a:xfrm>
        </p:grpSpPr>
        <p:sp>
          <p:nvSpPr>
            <p:cNvPr id="147511" name="Freeform 61"/>
            <p:cNvSpPr>
              <a:spLocks/>
            </p:cNvSpPr>
            <p:nvPr/>
          </p:nvSpPr>
          <p:spPr bwMode="auto">
            <a:xfrm>
              <a:off x="975" y="2028"/>
              <a:ext cx="75" cy="86"/>
            </a:xfrm>
            <a:custGeom>
              <a:avLst/>
              <a:gdLst>
                <a:gd name="T0" fmla="*/ 0 w 378"/>
                <a:gd name="T1" fmla="*/ 0 h 490"/>
                <a:gd name="T2" fmla="*/ 0 w 378"/>
                <a:gd name="T3" fmla="*/ 0 h 490"/>
                <a:gd name="T4" fmla="*/ 0 w 378"/>
                <a:gd name="T5" fmla="*/ 0 h 490"/>
                <a:gd name="T6" fmla="*/ 0 w 378"/>
                <a:gd name="T7" fmla="*/ 0 h 490"/>
                <a:gd name="T8" fmla="*/ 0 w 378"/>
                <a:gd name="T9" fmla="*/ 0 h 490"/>
                <a:gd name="T10" fmla="*/ 0 w 378"/>
                <a:gd name="T11" fmla="*/ 0 h 490"/>
                <a:gd name="T12" fmla="*/ 0 w 378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8"/>
                <a:gd name="T22" fmla="*/ 0 h 490"/>
                <a:gd name="T23" fmla="*/ 378 w 378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8" h="490">
                  <a:moveTo>
                    <a:pt x="188" y="0"/>
                  </a:moveTo>
                  <a:lnTo>
                    <a:pt x="378" y="124"/>
                  </a:lnTo>
                  <a:lnTo>
                    <a:pt x="378" y="369"/>
                  </a:lnTo>
                  <a:lnTo>
                    <a:pt x="188" y="490"/>
                  </a:lnTo>
                  <a:lnTo>
                    <a:pt x="0" y="369"/>
                  </a:lnTo>
                  <a:lnTo>
                    <a:pt x="0" y="124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12" name="Freeform 62"/>
            <p:cNvSpPr>
              <a:spLocks/>
            </p:cNvSpPr>
            <p:nvPr/>
          </p:nvSpPr>
          <p:spPr bwMode="auto">
            <a:xfrm>
              <a:off x="1087" y="1963"/>
              <a:ext cx="75" cy="87"/>
            </a:xfrm>
            <a:custGeom>
              <a:avLst/>
              <a:gdLst>
                <a:gd name="T0" fmla="*/ 0 w 380"/>
                <a:gd name="T1" fmla="*/ 0 h 490"/>
                <a:gd name="T2" fmla="*/ 0 w 380"/>
                <a:gd name="T3" fmla="*/ 0 h 490"/>
                <a:gd name="T4" fmla="*/ 0 w 380"/>
                <a:gd name="T5" fmla="*/ 0 h 490"/>
                <a:gd name="T6" fmla="*/ 0 w 380"/>
                <a:gd name="T7" fmla="*/ 0 h 490"/>
                <a:gd name="T8" fmla="*/ 0 w 380"/>
                <a:gd name="T9" fmla="*/ 0 h 490"/>
                <a:gd name="T10" fmla="*/ 0 w 380"/>
                <a:gd name="T11" fmla="*/ 0 h 490"/>
                <a:gd name="T12" fmla="*/ 0 w 380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0"/>
                <a:gd name="T22" fmla="*/ 0 h 490"/>
                <a:gd name="T23" fmla="*/ 380 w 380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0" h="490">
                  <a:moveTo>
                    <a:pt x="190" y="0"/>
                  </a:moveTo>
                  <a:lnTo>
                    <a:pt x="380" y="122"/>
                  </a:lnTo>
                  <a:lnTo>
                    <a:pt x="380" y="366"/>
                  </a:lnTo>
                  <a:lnTo>
                    <a:pt x="190" y="490"/>
                  </a:lnTo>
                  <a:lnTo>
                    <a:pt x="0" y="366"/>
                  </a:lnTo>
                  <a:lnTo>
                    <a:pt x="0" y="122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13" name="Freeform 63"/>
            <p:cNvSpPr>
              <a:spLocks/>
            </p:cNvSpPr>
            <p:nvPr/>
          </p:nvSpPr>
          <p:spPr bwMode="auto">
            <a:xfrm>
              <a:off x="1050" y="2028"/>
              <a:ext cx="75" cy="86"/>
            </a:xfrm>
            <a:custGeom>
              <a:avLst/>
              <a:gdLst>
                <a:gd name="T0" fmla="*/ 0 w 377"/>
                <a:gd name="T1" fmla="*/ 0 h 490"/>
                <a:gd name="T2" fmla="*/ 0 w 377"/>
                <a:gd name="T3" fmla="*/ 0 h 490"/>
                <a:gd name="T4" fmla="*/ 0 w 377"/>
                <a:gd name="T5" fmla="*/ 0 h 490"/>
                <a:gd name="T6" fmla="*/ 0 w 377"/>
                <a:gd name="T7" fmla="*/ 0 h 490"/>
                <a:gd name="T8" fmla="*/ 0 w 377"/>
                <a:gd name="T9" fmla="*/ 0 h 490"/>
                <a:gd name="T10" fmla="*/ 0 w 377"/>
                <a:gd name="T11" fmla="*/ 0 h 490"/>
                <a:gd name="T12" fmla="*/ 0 w 377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7"/>
                <a:gd name="T22" fmla="*/ 0 h 490"/>
                <a:gd name="T23" fmla="*/ 377 w 377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7" h="490">
                  <a:moveTo>
                    <a:pt x="188" y="0"/>
                  </a:moveTo>
                  <a:lnTo>
                    <a:pt x="377" y="122"/>
                  </a:lnTo>
                  <a:lnTo>
                    <a:pt x="377" y="367"/>
                  </a:lnTo>
                  <a:lnTo>
                    <a:pt x="188" y="490"/>
                  </a:lnTo>
                  <a:lnTo>
                    <a:pt x="0" y="367"/>
                  </a:lnTo>
                  <a:lnTo>
                    <a:pt x="0" y="122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14" name="Freeform 64"/>
            <p:cNvSpPr>
              <a:spLocks/>
            </p:cNvSpPr>
            <p:nvPr/>
          </p:nvSpPr>
          <p:spPr bwMode="auto">
            <a:xfrm>
              <a:off x="1161" y="1962"/>
              <a:ext cx="76" cy="67"/>
            </a:xfrm>
            <a:custGeom>
              <a:avLst/>
              <a:gdLst>
                <a:gd name="T0" fmla="*/ 0 w 379"/>
                <a:gd name="T1" fmla="*/ 0 h 374"/>
                <a:gd name="T2" fmla="*/ 0 w 379"/>
                <a:gd name="T3" fmla="*/ 0 h 374"/>
                <a:gd name="T4" fmla="*/ 0 w 379"/>
                <a:gd name="T5" fmla="*/ 0 h 374"/>
                <a:gd name="T6" fmla="*/ 0 w 379"/>
                <a:gd name="T7" fmla="*/ 0 h 374"/>
                <a:gd name="T8" fmla="*/ 0 w 379"/>
                <a:gd name="T9" fmla="*/ 0 h 374"/>
                <a:gd name="T10" fmla="*/ 0 w 379"/>
                <a:gd name="T11" fmla="*/ 0 h 3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9"/>
                <a:gd name="T19" fmla="*/ 0 h 374"/>
                <a:gd name="T20" fmla="*/ 379 w 379"/>
                <a:gd name="T21" fmla="*/ 374 h 3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9" h="374">
                  <a:moveTo>
                    <a:pt x="190" y="0"/>
                  </a:moveTo>
                  <a:lnTo>
                    <a:pt x="379" y="124"/>
                  </a:lnTo>
                  <a:lnTo>
                    <a:pt x="379" y="372"/>
                  </a:lnTo>
                  <a:lnTo>
                    <a:pt x="0" y="374"/>
                  </a:lnTo>
                  <a:lnTo>
                    <a:pt x="0" y="12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00AA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15" name="Line 65"/>
            <p:cNvSpPr>
              <a:spLocks noChangeShapeType="1"/>
            </p:cNvSpPr>
            <p:nvPr/>
          </p:nvSpPr>
          <p:spPr bwMode="auto">
            <a:xfrm flipV="1">
              <a:off x="1050" y="2025"/>
              <a:ext cx="0" cy="2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16" name="Line 66"/>
            <p:cNvSpPr>
              <a:spLocks noChangeShapeType="1"/>
            </p:cNvSpPr>
            <p:nvPr/>
          </p:nvSpPr>
          <p:spPr bwMode="auto">
            <a:xfrm flipV="1">
              <a:off x="1161" y="1960"/>
              <a:ext cx="1" cy="2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17" name="Line 67"/>
            <p:cNvSpPr>
              <a:spLocks noChangeShapeType="1"/>
            </p:cNvSpPr>
            <p:nvPr/>
          </p:nvSpPr>
          <p:spPr bwMode="auto">
            <a:xfrm>
              <a:off x="1199" y="1918"/>
              <a:ext cx="0" cy="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18" name="Line 68"/>
            <p:cNvSpPr>
              <a:spLocks noChangeShapeType="1"/>
            </p:cNvSpPr>
            <p:nvPr/>
          </p:nvSpPr>
          <p:spPr bwMode="auto">
            <a:xfrm flipH="1">
              <a:off x="1199" y="1896"/>
              <a:ext cx="39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19" name="Line 69"/>
            <p:cNvSpPr>
              <a:spLocks noChangeShapeType="1"/>
            </p:cNvSpPr>
            <p:nvPr/>
          </p:nvSpPr>
          <p:spPr bwMode="auto">
            <a:xfrm>
              <a:off x="1277" y="1918"/>
              <a:ext cx="0" cy="4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20" name="Line 70"/>
            <p:cNvSpPr>
              <a:spLocks noChangeShapeType="1"/>
            </p:cNvSpPr>
            <p:nvPr/>
          </p:nvSpPr>
          <p:spPr bwMode="auto">
            <a:xfrm flipH="1" flipV="1">
              <a:off x="1238" y="1896"/>
              <a:ext cx="39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21" name="Line 71"/>
            <p:cNvSpPr>
              <a:spLocks noChangeShapeType="1"/>
            </p:cNvSpPr>
            <p:nvPr/>
          </p:nvSpPr>
          <p:spPr bwMode="auto">
            <a:xfrm>
              <a:off x="1161" y="1896"/>
              <a:ext cx="38" cy="2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22" name="Rectangle 72"/>
            <p:cNvSpPr>
              <a:spLocks noChangeArrowheads="1"/>
            </p:cNvSpPr>
            <p:nvPr/>
          </p:nvSpPr>
          <p:spPr bwMode="auto">
            <a:xfrm>
              <a:off x="1125" y="1960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23" name="Rectangle 73"/>
            <p:cNvSpPr>
              <a:spLocks noChangeArrowheads="1"/>
            </p:cNvSpPr>
            <p:nvPr/>
          </p:nvSpPr>
          <p:spPr bwMode="auto">
            <a:xfrm>
              <a:off x="1125" y="1953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24" name="Rectangle 74"/>
            <p:cNvSpPr>
              <a:spLocks noChangeArrowheads="1"/>
            </p:cNvSpPr>
            <p:nvPr/>
          </p:nvSpPr>
          <p:spPr bwMode="auto">
            <a:xfrm>
              <a:off x="1125" y="1946"/>
              <a:ext cx="1" cy="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25" name="Rectangle 75"/>
            <p:cNvSpPr>
              <a:spLocks noChangeArrowheads="1"/>
            </p:cNvSpPr>
            <p:nvPr/>
          </p:nvSpPr>
          <p:spPr bwMode="auto">
            <a:xfrm>
              <a:off x="1125" y="1940"/>
              <a:ext cx="1" cy="3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76"/>
          <p:cNvGrpSpPr>
            <a:grpSpLocks/>
          </p:cNvGrpSpPr>
          <p:nvPr/>
        </p:nvGrpSpPr>
        <p:grpSpPr bwMode="auto">
          <a:xfrm>
            <a:off x="5019675" y="2560638"/>
            <a:ext cx="1897063" cy="3208337"/>
            <a:chOff x="3162" y="1613"/>
            <a:chExt cx="1195" cy="2021"/>
          </a:xfrm>
        </p:grpSpPr>
        <p:sp>
          <p:nvSpPr>
            <p:cNvPr id="147492" name="Text Box 77"/>
            <p:cNvSpPr txBox="1">
              <a:spLocks noChangeArrowheads="1"/>
            </p:cNvSpPr>
            <p:nvPr/>
          </p:nvSpPr>
          <p:spPr bwMode="auto">
            <a:xfrm>
              <a:off x="3395" y="1973"/>
              <a:ext cx="728" cy="258"/>
            </a:xfrm>
            <a:prstGeom prst="rect">
              <a:avLst/>
            </a:prstGeom>
            <a:solidFill>
              <a:srgbClr val="0000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b="1">
                  <a:solidFill>
                    <a:srgbClr val="00FFFF"/>
                  </a:solidFill>
                </a:rPr>
                <a:t>Phase II</a:t>
              </a:r>
            </a:p>
          </p:txBody>
        </p:sp>
        <p:sp>
          <p:nvSpPr>
            <p:cNvPr id="147493" name="Rectangle 78"/>
            <p:cNvSpPr>
              <a:spLocks noChangeAspect="1" noChangeArrowheads="1"/>
            </p:cNvSpPr>
            <p:nvPr/>
          </p:nvSpPr>
          <p:spPr bwMode="auto">
            <a:xfrm>
              <a:off x="3267" y="2436"/>
              <a:ext cx="985" cy="909"/>
            </a:xfrm>
            <a:prstGeom prst="rect">
              <a:avLst/>
            </a:prstGeom>
            <a:solidFill>
              <a:srgbClr val="0000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 u="sng">
                  <a:solidFill>
                    <a:srgbClr val="00FFFF"/>
                  </a:solidFill>
                </a:rPr>
                <a:t>Conjugation</a:t>
              </a:r>
            </a:p>
            <a:p>
              <a:r>
                <a:rPr lang="en-US" sz="1400" b="1"/>
                <a:t>Sulfation</a:t>
              </a:r>
            </a:p>
            <a:p>
              <a:r>
                <a:rPr lang="en-US" sz="1400" b="1"/>
                <a:t>Glucuronidation</a:t>
              </a:r>
            </a:p>
            <a:p>
              <a:r>
                <a:rPr lang="en-US" sz="1400" b="1"/>
                <a:t>Amidation</a:t>
              </a:r>
            </a:p>
            <a:p>
              <a:endParaRPr lang="en-US" sz="1400" b="1"/>
            </a:p>
            <a:p>
              <a:r>
                <a:rPr lang="en-US" sz="1400" b="1" i="1"/>
                <a:t>SER or Cytosol</a:t>
              </a:r>
            </a:p>
          </p:txBody>
        </p:sp>
        <p:sp>
          <p:nvSpPr>
            <p:cNvPr id="147494" name="Rectangle 79"/>
            <p:cNvSpPr>
              <a:spLocks noChangeAspect="1" noChangeArrowheads="1"/>
            </p:cNvSpPr>
            <p:nvPr/>
          </p:nvSpPr>
          <p:spPr bwMode="auto">
            <a:xfrm>
              <a:off x="3162" y="3424"/>
              <a:ext cx="1195" cy="2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r>
                <a:rPr lang="en-US" sz="1600" b="1"/>
                <a:t>Sulfotransferases</a:t>
              </a:r>
            </a:p>
          </p:txBody>
        </p:sp>
        <p:grpSp>
          <p:nvGrpSpPr>
            <p:cNvPr id="147495" name="Group 80"/>
            <p:cNvGrpSpPr>
              <a:grpSpLocks/>
            </p:cNvGrpSpPr>
            <p:nvPr/>
          </p:nvGrpSpPr>
          <p:grpSpPr bwMode="auto">
            <a:xfrm>
              <a:off x="3525" y="1613"/>
              <a:ext cx="302" cy="218"/>
              <a:chOff x="975" y="1896"/>
              <a:chExt cx="302" cy="218"/>
            </a:xfrm>
          </p:grpSpPr>
          <p:sp>
            <p:nvSpPr>
              <p:cNvPr id="147496" name="Freeform 81"/>
              <p:cNvSpPr>
                <a:spLocks/>
              </p:cNvSpPr>
              <p:nvPr/>
            </p:nvSpPr>
            <p:spPr bwMode="auto">
              <a:xfrm>
                <a:off x="975" y="2028"/>
                <a:ext cx="75" cy="86"/>
              </a:xfrm>
              <a:custGeom>
                <a:avLst/>
                <a:gdLst>
                  <a:gd name="T0" fmla="*/ 0 w 378"/>
                  <a:gd name="T1" fmla="*/ 0 h 490"/>
                  <a:gd name="T2" fmla="*/ 0 w 378"/>
                  <a:gd name="T3" fmla="*/ 0 h 490"/>
                  <a:gd name="T4" fmla="*/ 0 w 378"/>
                  <a:gd name="T5" fmla="*/ 0 h 490"/>
                  <a:gd name="T6" fmla="*/ 0 w 378"/>
                  <a:gd name="T7" fmla="*/ 0 h 490"/>
                  <a:gd name="T8" fmla="*/ 0 w 378"/>
                  <a:gd name="T9" fmla="*/ 0 h 490"/>
                  <a:gd name="T10" fmla="*/ 0 w 378"/>
                  <a:gd name="T11" fmla="*/ 0 h 490"/>
                  <a:gd name="T12" fmla="*/ 0 w 378"/>
                  <a:gd name="T13" fmla="*/ 0 h 4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8"/>
                  <a:gd name="T22" fmla="*/ 0 h 490"/>
                  <a:gd name="T23" fmla="*/ 378 w 378"/>
                  <a:gd name="T24" fmla="*/ 490 h 4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8" h="490">
                    <a:moveTo>
                      <a:pt x="188" y="0"/>
                    </a:moveTo>
                    <a:lnTo>
                      <a:pt x="378" y="124"/>
                    </a:lnTo>
                    <a:lnTo>
                      <a:pt x="378" y="369"/>
                    </a:lnTo>
                    <a:lnTo>
                      <a:pt x="188" y="490"/>
                    </a:lnTo>
                    <a:lnTo>
                      <a:pt x="0" y="369"/>
                    </a:lnTo>
                    <a:lnTo>
                      <a:pt x="0" y="124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497" name="Freeform 82"/>
              <p:cNvSpPr>
                <a:spLocks/>
              </p:cNvSpPr>
              <p:nvPr/>
            </p:nvSpPr>
            <p:spPr bwMode="auto">
              <a:xfrm>
                <a:off x="1087" y="1963"/>
                <a:ext cx="75" cy="87"/>
              </a:xfrm>
              <a:custGeom>
                <a:avLst/>
                <a:gdLst>
                  <a:gd name="T0" fmla="*/ 0 w 380"/>
                  <a:gd name="T1" fmla="*/ 0 h 490"/>
                  <a:gd name="T2" fmla="*/ 0 w 380"/>
                  <a:gd name="T3" fmla="*/ 0 h 490"/>
                  <a:gd name="T4" fmla="*/ 0 w 380"/>
                  <a:gd name="T5" fmla="*/ 0 h 490"/>
                  <a:gd name="T6" fmla="*/ 0 w 380"/>
                  <a:gd name="T7" fmla="*/ 0 h 490"/>
                  <a:gd name="T8" fmla="*/ 0 w 380"/>
                  <a:gd name="T9" fmla="*/ 0 h 490"/>
                  <a:gd name="T10" fmla="*/ 0 w 380"/>
                  <a:gd name="T11" fmla="*/ 0 h 490"/>
                  <a:gd name="T12" fmla="*/ 0 w 380"/>
                  <a:gd name="T13" fmla="*/ 0 h 4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0"/>
                  <a:gd name="T22" fmla="*/ 0 h 490"/>
                  <a:gd name="T23" fmla="*/ 380 w 380"/>
                  <a:gd name="T24" fmla="*/ 490 h 4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0" h="490">
                    <a:moveTo>
                      <a:pt x="190" y="0"/>
                    </a:moveTo>
                    <a:lnTo>
                      <a:pt x="380" y="122"/>
                    </a:lnTo>
                    <a:lnTo>
                      <a:pt x="380" y="366"/>
                    </a:lnTo>
                    <a:lnTo>
                      <a:pt x="190" y="490"/>
                    </a:lnTo>
                    <a:lnTo>
                      <a:pt x="0" y="366"/>
                    </a:lnTo>
                    <a:lnTo>
                      <a:pt x="0" y="122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498" name="Freeform 83"/>
              <p:cNvSpPr>
                <a:spLocks/>
              </p:cNvSpPr>
              <p:nvPr/>
            </p:nvSpPr>
            <p:spPr bwMode="auto">
              <a:xfrm>
                <a:off x="1050" y="2028"/>
                <a:ext cx="75" cy="86"/>
              </a:xfrm>
              <a:custGeom>
                <a:avLst/>
                <a:gdLst>
                  <a:gd name="T0" fmla="*/ 0 w 377"/>
                  <a:gd name="T1" fmla="*/ 0 h 490"/>
                  <a:gd name="T2" fmla="*/ 0 w 377"/>
                  <a:gd name="T3" fmla="*/ 0 h 490"/>
                  <a:gd name="T4" fmla="*/ 0 w 377"/>
                  <a:gd name="T5" fmla="*/ 0 h 490"/>
                  <a:gd name="T6" fmla="*/ 0 w 377"/>
                  <a:gd name="T7" fmla="*/ 0 h 490"/>
                  <a:gd name="T8" fmla="*/ 0 w 377"/>
                  <a:gd name="T9" fmla="*/ 0 h 490"/>
                  <a:gd name="T10" fmla="*/ 0 w 377"/>
                  <a:gd name="T11" fmla="*/ 0 h 490"/>
                  <a:gd name="T12" fmla="*/ 0 w 377"/>
                  <a:gd name="T13" fmla="*/ 0 h 4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7"/>
                  <a:gd name="T22" fmla="*/ 0 h 490"/>
                  <a:gd name="T23" fmla="*/ 377 w 377"/>
                  <a:gd name="T24" fmla="*/ 490 h 49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7" h="490">
                    <a:moveTo>
                      <a:pt x="188" y="0"/>
                    </a:moveTo>
                    <a:lnTo>
                      <a:pt x="377" y="122"/>
                    </a:lnTo>
                    <a:lnTo>
                      <a:pt x="377" y="367"/>
                    </a:lnTo>
                    <a:lnTo>
                      <a:pt x="188" y="490"/>
                    </a:lnTo>
                    <a:lnTo>
                      <a:pt x="0" y="367"/>
                    </a:lnTo>
                    <a:lnTo>
                      <a:pt x="0" y="122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499" name="Freeform 84"/>
              <p:cNvSpPr>
                <a:spLocks/>
              </p:cNvSpPr>
              <p:nvPr/>
            </p:nvSpPr>
            <p:spPr bwMode="auto">
              <a:xfrm>
                <a:off x="1161" y="1962"/>
                <a:ext cx="76" cy="67"/>
              </a:xfrm>
              <a:custGeom>
                <a:avLst/>
                <a:gdLst>
                  <a:gd name="T0" fmla="*/ 0 w 379"/>
                  <a:gd name="T1" fmla="*/ 0 h 374"/>
                  <a:gd name="T2" fmla="*/ 0 w 379"/>
                  <a:gd name="T3" fmla="*/ 0 h 374"/>
                  <a:gd name="T4" fmla="*/ 0 w 379"/>
                  <a:gd name="T5" fmla="*/ 0 h 374"/>
                  <a:gd name="T6" fmla="*/ 0 w 379"/>
                  <a:gd name="T7" fmla="*/ 0 h 374"/>
                  <a:gd name="T8" fmla="*/ 0 w 379"/>
                  <a:gd name="T9" fmla="*/ 0 h 374"/>
                  <a:gd name="T10" fmla="*/ 0 w 379"/>
                  <a:gd name="T11" fmla="*/ 0 h 37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9"/>
                  <a:gd name="T19" fmla="*/ 0 h 374"/>
                  <a:gd name="T20" fmla="*/ 379 w 379"/>
                  <a:gd name="T21" fmla="*/ 374 h 37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9" h="374">
                    <a:moveTo>
                      <a:pt x="190" y="0"/>
                    </a:moveTo>
                    <a:lnTo>
                      <a:pt x="379" y="124"/>
                    </a:lnTo>
                    <a:lnTo>
                      <a:pt x="379" y="372"/>
                    </a:lnTo>
                    <a:lnTo>
                      <a:pt x="0" y="374"/>
                    </a:lnTo>
                    <a:lnTo>
                      <a:pt x="0" y="126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00AA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0" name="Line 85"/>
              <p:cNvSpPr>
                <a:spLocks noChangeShapeType="1"/>
              </p:cNvSpPr>
              <p:nvPr/>
            </p:nvSpPr>
            <p:spPr bwMode="auto">
              <a:xfrm flipV="1">
                <a:off x="1050" y="2025"/>
                <a:ext cx="0" cy="2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1" name="Line 86"/>
              <p:cNvSpPr>
                <a:spLocks noChangeShapeType="1"/>
              </p:cNvSpPr>
              <p:nvPr/>
            </p:nvSpPr>
            <p:spPr bwMode="auto">
              <a:xfrm flipV="1">
                <a:off x="1161" y="1960"/>
                <a:ext cx="1" cy="25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2" name="Line 87"/>
              <p:cNvSpPr>
                <a:spLocks noChangeShapeType="1"/>
              </p:cNvSpPr>
              <p:nvPr/>
            </p:nvSpPr>
            <p:spPr bwMode="auto">
              <a:xfrm>
                <a:off x="1199" y="1918"/>
                <a:ext cx="0" cy="4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3" name="Line 88"/>
              <p:cNvSpPr>
                <a:spLocks noChangeShapeType="1"/>
              </p:cNvSpPr>
              <p:nvPr/>
            </p:nvSpPr>
            <p:spPr bwMode="auto">
              <a:xfrm flipH="1">
                <a:off x="1199" y="1896"/>
                <a:ext cx="39" cy="2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4" name="Line 89"/>
              <p:cNvSpPr>
                <a:spLocks noChangeShapeType="1"/>
              </p:cNvSpPr>
              <p:nvPr/>
            </p:nvSpPr>
            <p:spPr bwMode="auto">
              <a:xfrm>
                <a:off x="1277" y="1918"/>
                <a:ext cx="0" cy="4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5" name="Line 90"/>
              <p:cNvSpPr>
                <a:spLocks noChangeShapeType="1"/>
              </p:cNvSpPr>
              <p:nvPr/>
            </p:nvSpPr>
            <p:spPr bwMode="auto">
              <a:xfrm flipH="1" flipV="1">
                <a:off x="1238" y="1896"/>
                <a:ext cx="39" cy="2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6" name="Line 91"/>
              <p:cNvSpPr>
                <a:spLocks noChangeShapeType="1"/>
              </p:cNvSpPr>
              <p:nvPr/>
            </p:nvSpPr>
            <p:spPr bwMode="auto">
              <a:xfrm>
                <a:off x="1161" y="1896"/>
                <a:ext cx="38" cy="2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7" name="Rectangle 92"/>
              <p:cNvSpPr>
                <a:spLocks noChangeArrowheads="1"/>
              </p:cNvSpPr>
              <p:nvPr/>
            </p:nvSpPr>
            <p:spPr bwMode="auto">
              <a:xfrm>
                <a:off x="1125" y="1960"/>
                <a:ext cx="1" cy="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8" name="Rectangle 93"/>
              <p:cNvSpPr>
                <a:spLocks noChangeArrowheads="1"/>
              </p:cNvSpPr>
              <p:nvPr/>
            </p:nvSpPr>
            <p:spPr bwMode="auto">
              <a:xfrm>
                <a:off x="1125" y="1953"/>
                <a:ext cx="1" cy="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09" name="Rectangle 94"/>
              <p:cNvSpPr>
                <a:spLocks noChangeArrowheads="1"/>
              </p:cNvSpPr>
              <p:nvPr/>
            </p:nvSpPr>
            <p:spPr bwMode="auto">
              <a:xfrm>
                <a:off x="1125" y="1946"/>
                <a:ext cx="1" cy="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10" name="Rectangle 95"/>
              <p:cNvSpPr>
                <a:spLocks noChangeArrowheads="1"/>
              </p:cNvSpPr>
              <p:nvPr/>
            </p:nvSpPr>
            <p:spPr bwMode="auto">
              <a:xfrm>
                <a:off x="1125" y="1940"/>
                <a:ext cx="1" cy="3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8" name="Group 96"/>
          <p:cNvGrpSpPr>
            <a:grpSpLocks/>
          </p:cNvGrpSpPr>
          <p:nvPr/>
        </p:nvGrpSpPr>
        <p:grpSpPr bwMode="auto">
          <a:xfrm>
            <a:off x="1098550" y="3559175"/>
            <a:ext cx="1819275" cy="2343150"/>
            <a:chOff x="692" y="2242"/>
            <a:chExt cx="1146" cy="1476"/>
          </a:xfrm>
        </p:grpSpPr>
        <p:sp>
          <p:nvSpPr>
            <p:cNvPr id="147484" name="Text Box 97"/>
            <p:cNvSpPr txBox="1">
              <a:spLocks noChangeArrowheads="1"/>
            </p:cNvSpPr>
            <p:nvPr/>
          </p:nvSpPr>
          <p:spPr bwMode="auto">
            <a:xfrm>
              <a:off x="692" y="3076"/>
              <a:ext cx="933" cy="642"/>
            </a:xfrm>
            <a:prstGeom prst="rect">
              <a:avLst/>
            </a:prstGeom>
            <a:solidFill>
              <a:srgbClr val="0000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b="1">
                  <a:solidFill>
                    <a:srgbClr val="00FFFF"/>
                  </a:solidFill>
                  <a:sym typeface="Symbol" charset="0"/>
                </a:rPr>
                <a:t>Sinusoidal</a:t>
              </a:r>
            </a:p>
            <a:p>
              <a:pPr algn="ctr"/>
              <a:r>
                <a:rPr lang="en-US" b="1">
                  <a:solidFill>
                    <a:srgbClr val="00FFFF"/>
                  </a:solidFill>
                  <a:sym typeface="Symbol" charset="0"/>
                </a:rPr>
                <a:t>Export</a:t>
              </a:r>
            </a:p>
            <a:p>
              <a:pPr algn="ctr"/>
              <a:r>
                <a:rPr lang="en-US" b="1">
                  <a:solidFill>
                    <a:srgbClr val="00FFFF"/>
                  </a:solidFill>
                  <a:sym typeface="Symbol" charset="0"/>
                </a:rPr>
                <a:t>(Phase III)</a:t>
              </a:r>
              <a:endParaRPr lang="en-US" b="1">
                <a:solidFill>
                  <a:srgbClr val="00FFFF"/>
                </a:solidFill>
              </a:endParaRPr>
            </a:p>
          </p:txBody>
        </p:sp>
        <p:grpSp>
          <p:nvGrpSpPr>
            <p:cNvPr id="147485" name="Group 98"/>
            <p:cNvGrpSpPr>
              <a:grpSpLocks/>
            </p:cNvGrpSpPr>
            <p:nvPr/>
          </p:nvGrpSpPr>
          <p:grpSpPr bwMode="auto">
            <a:xfrm>
              <a:off x="870" y="2242"/>
              <a:ext cx="968" cy="826"/>
              <a:chOff x="870" y="2242"/>
              <a:chExt cx="968" cy="826"/>
            </a:xfrm>
          </p:grpSpPr>
          <p:sp>
            <p:nvSpPr>
              <p:cNvPr id="611427" name="Oval 99"/>
              <p:cNvSpPr>
                <a:spLocks noChangeArrowheads="1"/>
              </p:cNvSpPr>
              <p:nvPr/>
            </p:nvSpPr>
            <p:spPr bwMode="auto">
              <a:xfrm>
                <a:off x="1396" y="2327"/>
                <a:ext cx="290" cy="325"/>
              </a:xfrm>
              <a:prstGeom prst="ellipse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16078"/>
                      <a:invGamma/>
                    </a:schemeClr>
                  </a:gs>
                </a:gsLst>
                <a:path path="rect">
                  <a:fillToRect r="100000" b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ea typeface="+mn-ea"/>
                  <a:cs typeface="+mn-cs"/>
                </a:endParaRPr>
              </a:p>
            </p:txBody>
          </p:sp>
          <p:sp>
            <p:nvSpPr>
              <p:cNvPr id="147487" name="Line 100"/>
              <p:cNvSpPr>
                <a:spLocks noChangeShapeType="1"/>
              </p:cNvSpPr>
              <p:nvPr/>
            </p:nvSpPr>
            <p:spPr bwMode="auto">
              <a:xfrm flipH="1">
                <a:off x="1244" y="2489"/>
                <a:ext cx="59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488" name="Rectangle 101"/>
              <p:cNvSpPr>
                <a:spLocks noChangeAspect="1" noChangeArrowheads="1"/>
              </p:cNvSpPr>
              <p:nvPr/>
            </p:nvSpPr>
            <p:spPr bwMode="auto">
              <a:xfrm>
                <a:off x="879" y="2242"/>
                <a:ext cx="551" cy="2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r>
                  <a:rPr lang="en-US" sz="1600" b="1"/>
                  <a:t>Ost </a:t>
                </a:r>
                <a:r>
                  <a:rPr lang="en-US" sz="1600" b="1">
                    <a:latin typeface="Symbol" charset="0"/>
                  </a:rPr>
                  <a:t>a/b</a:t>
                </a:r>
              </a:p>
            </p:txBody>
          </p:sp>
          <p:sp>
            <p:nvSpPr>
              <p:cNvPr id="611430" name="Oval 102"/>
              <p:cNvSpPr>
                <a:spLocks noChangeArrowheads="1"/>
              </p:cNvSpPr>
              <p:nvPr/>
            </p:nvSpPr>
            <p:spPr bwMode="auto">
              <a:xfrm>
                <a:off x="1396" y="2743"/>
                <a:ext cx="290" cy="325"/>
              </a:xfrm>
              <a:prstGeom prst="ellipse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16078"/>
                      <a:invGamma/>
                    </a:schemeClr>
                  </a:gs>
                </a:gsLst>
                <a:path path="rect">
                  <a:fillToRect r="100000" b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ea typeface="+mn-ea"/>
                  <a:cs typeface="+mn-cs"/>
                </a:endParaRPr>
              </a:p>
            </p:txBody>
          </p:sp>
          <p:sp>
            <p:nvSpPr>
              <p:cNvPr id="147490" name="Line 103"/>
              <p:cNvSpPr>
                <a:spLocks noChangeShapeType="1"/>
              </p:cNvSpPr>
              <p:nvPr/>
            </p:nvSpPr>
            <p:spPr bwMode="auto">
              <a:xfrm flipH="1">
                <a:off x="1244" y="2905"/>
                <a:ext cx="59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491" name="Rectangle 104"/>
              <p:cNvSpPr>
                <a:spLocks noChangeAspect="1" noChangeArrowheads="1"/>
              </p:cNvSpPr>
              <p:nvPr/>
            </p:nvSpPr>
            <p:spPr bwMode="auto">
              <a:xfrm>
                <a:off x="870" y="2648"/>
                <a:ext cx="469" cy="3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r>
                  <a:rPr lang="en-US" sz="1600" b="1"/>
                  <a:t>MRP3</a:t>
                </a:r>
              </a:p>
              <a:p>
                <a:r>
                  <a:rPr lang="en-US" sz="1600" b="1"/>
                  <a:t>MRP4</a:t>
                </a:r>
                <a:endParaRPr lang="en-US" sz="1600" b="1">
                  <a:latin typeface="Symbo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47257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1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1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1343" grpId="0" animBg="1"/>
      <p:bldP spid="61134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5150" cy="842962"/>
          </a:xfrm>
          <a:solidFill>
            <a:srgbClr val="BFBFBF"/>
          </a:solidFill>
        </p:spPr>
        <p:txBody>
          <a:bodyPr/>
          <a:lstStyle/>
          <a:p>
            <a:r>
              <a:rPr lang="en-US" sz="3600" dirty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Nuclear Receptors – SXR and CAR</a:t>
            </a:r>
          </a:p>
        </p:txBody>
      </p:sp>
      <p:sp>
        <p:nvSpPr>
          <p:cNvPr id="3" name="Rectangle 8"/>
          <p:cNvSpPr txBox="1">
            <a:spLocks noChangeArrowheads="1"/>
          </p:cNvSpPr>
          <p:nvPr/>
        </p:nvSpPr>
        <p:spPr bwMode="auto">
          <a:xfrm>
            <a:off x="557213" y="1276350"/>
            <a:ext cx="8167687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endParaRPr lang="en-US" sz="2400"/>
          </a:p>
        </p:txBody>
      </p:sp>
      <p:sp>
        <p:nvSpPr>
          <p:cNvPr id="15" name="Rectangle 8"/>
          <p:cNvSpPr txBox="1">
            <a:spLocks noChangeArrowheads="1"/>
          </p:cNvSpPr>
          <p:nvPr/>
        </p:nvSpPr>
        <p:spPr bwMode="auto">
          <a:xfrm>
            <a:off x="333375" y="1263650"/>
            <a:ext cx="8404225" cy="506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 b="1">
                <a:solidFill>
                  <a:srgbClr val="0000FF"/>
                </a:solidFill>
              </a:rPr>
              <a:t>Steroid and Xenobiotic Receptor (SXR)</a:t>
            </a:r>
          </a:p>
          <a:p>
            <a:pPr lvl="1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/>
              <a:t>Promiscuous transcription factor </a:t>
            </a:r>
            <a:r>
              <a:rPr lang="en-US" sz="2800">
                <a:sym typeface="Wingdings" charset="0"/>
              </a:rPr>
              <a:t> multiple genes including Cyp 3A4, GST, MDR1</a:t>
            </a:r>
            <a:endParaRPr lang="en-US" sz="2800"/>
          </a:p>
          <a:p>
            <a:pPr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 b="1">
                <a:solidFill>
                  <a:srgbClr val="0000FF"/>
                </a:solidFill>
              </a:rPr>
              <a:t>Constitutive Androstane Receptor (CAR)</a:t>
            </a:r>
          </a:p>
          <a:p>
            <a:pPr lvl="1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/>
              <a:t>Regulates all components of bilirubin metabolism</a:t>
            </a:r>
          </a:p>
          <a:p>
            <a:pPr lvl="2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/>
              <a:t>Uptake: OATP</a:t>
            </a:r>
          </a:p>
          <a:p>
            <a:pPr lvl="2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/>
              <a:t>Conjugation: UGT1A1</a:t>
            </a:r>
          </a:p>
          <a:p>
            <a:pPr lvl="2" eaLnBrk="1" hangingPunct="1">
              <a:spcBef>
                <a:spcPct val="20000"/>
              </a:spcBef>
              <a:buFont typeface="Wingdings" charset="0"/>
              <a:buChar char="§"/>
            </a:pPr>
            <a:r>
              <a:rPr lang="en-US" sz="2800"/>
              <a:t>Excretion: MRP2</a:t>
            </a:r>
          </a:p>
        </p:txBody>
      </p:sp>
    </p:spTree>
    <p:extLst>
      <p:ext uri="{BB962C8B-B14F-4D97-AF65-F5344CB8AC3E}">
        <p14:creationId xmlns:p14="http://schemas.microsoft.com/office/powerpoint/2010/main" val="241174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AutoShape 2"/>
          <p:cNvSpPr>
            <a:spLocks noChangeAspect="1" noChangeArrowheads="1"/>
          </p:cNvSpPr>
          <p:nvPr/>
        </p:nvSpPr>
        <p:spPr bwMode="auto">
          <a:xfrm>
            <a:off x="2036763" y="1751013"/>
            <a:ext cx="5495925" cy="4645025"/>
          </a:xfrm>
          <a:prstGeom prst="roundRect">
            <a:avLst>
              <a:gd name="adj" fmla="val 8032"/>
            </a:avLst>
          </a:prstGeom>
          <a:noFill/>
          <a:ln w="5715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149506" name="Oval 3"/>
          <p:cNvSpPr>
            <a:spLocks noChangeAspect="1" noChangeArrowheads="1"/>
          </p:cNvSpPr>
          <p:nvPr/>
        </p:nvSpPr>
        <p:spPr bwMode="auto">
          <a:xfrm>
            <a:off x="6851650" y="3167063"/>
            <a:ext cx="1357313" cy="1822450"/>
          </a:xfrm>
          <a:prstGeom prst="ellipse">
            <a:avLst/>
          </a:prstGeom>
          <a:solidFill>
            <a:schemeClr val="hlink"/>
          </a:solidFill>
          <a:ln w="571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07" name="Rectangle 4"/>
          <p:cNvSpPr>
            <a:spLocks noChangeAspect="1" noChangeArrowheads="1"/>
          </p:cNvSpPr>
          <p:nvPr/>
        </p:nvSpPr>
        <p:spPr bwMode="auto">
          <a:xfrm>
            <a:off x="7554913" y="3133725"/>
            <a:ext cx="731837" cy="1908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08" name="Rectangle 5"/>
          <p:cNvSpPr>
            <a:spLocks noChangeAspect="1" noChangeArrowheads="1"/>
          </p:cNvSpPr>
          <p:nvPr/>
        </p:nvSpPr>
        <p:spPr bwMode="auto">
          <a:xfrm>
            <a:off x="1138238" y="2662238"/>
            <a:ext cx="595312" cy="271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1200" b="1">
                <a:solidFill>
                  <a:schemeClr val="accent2"/>
                </a:solidFill>
              </a:rPr>
              <a:t>NTCP</a:t>
            </a:r>
          </a:p>
        </p:txBody>
      </p:sp>
      <p:sp>
        <p:nvSpPr>
          <p:cNvPr id="149509" name="Oval 6"/>
          <p:cNvSpPr>
            <a:spLocks noChangeArrowheads="1"/>
          </p:cNvSpPr>
          <p:nvPr/>
        </p:nvSpPr>
        <p:spPr bwMode="auto">
          <a:xfrm>
            <a:off x="6684963" y="3273425"/>
            <a:ext cx="460375" cy="515938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666666"/>
              </a:gs>
            </a:gsLst>
            <a:path path="rect">
              <a:fillToRect r="100000" b="100000"/>
            </a:path>
          </a:gradFill>
          <a:ln>
            <a:noFill/>
          </a:ln>
          <a:extLst>
            <a:ext uri="{91240B29-F687-4f45-9708-019B960494DF}">
              <a14:hiddenLine xmlns=""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10" name="Freeform 7" descr="75%"/>
          <p:cNvSpPr>
            <a:spLocks/>
          </p:cNvSpPr>
          <p:nvPr/>
        </p:nvSpPr>
        <p:spPr bwMode="auto">
          <a:xfrm>
            <a:off x="2400300" y="2019300"/>
            <a:ext cx="4365625" cy="4222750"/>
          </a:xfrm>
          <a:custGeom>
            <a:avLst/>
            <a:gdLst>
              <a:gd name="T0" fmla="*/ 2147483647 w 3028"/>
              <a:gd name="T1" fmla="*/ 2147483647 h 2293"/>
              <a:gd name="T2" fmla="*/ 2147483647 w 3028"/>
              <a:gd name="T3" fmla="*/ 2147483647 h 2293"/>
              <a:gd name="T4" fmla="*/ 2147483647 w 3028"/>
              <a:gd name="T5" fmla="*/ 2147483647 h 2293"/>
              <a:gd name="T6" fmla="*/ 2147483647 w 3028"/>
              <a:gd name="T7" fmla="*/ 2147483647 h 2293"/>
              <a:gd name="T8" fmla="*/ 2147483647 w 3028"/>
              <a:gd name="T9" fmla="*/ 2147483647 h 2293"/>
              <a:gd name="T10" fmla="*/ 2147483647 w 3028"/>
              <a:gd name="T11" fmla="*/ 2147483647 h 2293"/>
              <a:gd name="T12" fmla="*/ 2147483647 w 3028"/>
              <a:gd name="T13" fmla="*/ 2147483647 h 2293"/>
              <a:gd name="T14" fmla="*/ 2147483647 w 3028"/>
              <a:gd name="T15" fmla="*/ 2147483647 h 2293"/>
              <a:gd name="T16" fmla="*/ 2147483647 w 3028"/>
              <a:gd name="T17" fmla="*/ 2147483647 h 2293"/>
              <a:gd name="T18" fmla="*/ 2147483647 w 3028"/>
              <a:gd name="T19" fmla="*/ 2147483647 h 229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028"/>
              <a:gd name="T31" fmla="*/ 0 h 2293"/>
              <a:gd name="T32" fmla="*/ 3028 w 3028"/>
              <a:gd name="T33" fmla="*/ 2293 h 229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028" h="2293">
                <a:moveTo>
                  <a:pt x="1595" y="2262"/>
                </a:moveTo>
                <a:cubicBezTo>
                  <a:pt x="1279" y="2293"/>
                  <a:pt x="993" y="2228"/>
                  <a:pt x="766" y="2219"/>
                </a:cubicBezTo>
                <a:cubicBezTo>
                  <a:pt x="539" y="2210"/>
                  <a:pt x="347" y="2256"/>
                  <a:pt x="230" y="2208"/>
                </a:cubicBezTo>
                <a:cubicBezTo>
                  <a:pt x="113" y="2160"/>
                  <a:pt x="86" y="2178"/>
                  <a:pt x="64" y="1932"/>
                </a:cubicBezTo>
                <a:cubicBezTo>
                  <a:pt x="42" y="1686"/>
                  <a:pt x="0" y="1023"/>
                  <a:pt x="96" y="732"/>
                </a:cubicBezTo>
                <a:cubicBezTo>
                  <a:pt x="192" y="441"/>
                  <a:pt x="248" y="276"/>
                  <a:pt x="642" y="187"/>
                </a:cubicBezTo>
                <a:cubicBezTo>
                  <a:pt x="1036" y="98"/>
                  <a:pt x="2066" y="0"/>
                  <a:pt x="2459" y="200"/>
                </a:cubicBezTo>
                <a:cubicBezTo>
                  <a:pt x="2851" y="401"/>
                  <a:pt x="2961" y="1089"/>
                  <a:pt x="2995" y="1393"/>
                </a:cubicBezTo>
                <a:cubicBezTo>
                  <a:pt x="3028" y="1697"/>
                  <a:pt x="2891" y="1882"/>
                  <a:pt x="2657" y="2028"/>
                </a:cubicBezTo>
                <a:cubicBezTo>
                  <a:pt x="2424" y="2173"/>
                  <a:pt x="1910" y="2230"/>
                  <a:pt x="1595" y="2262"/>
                </a:cubicBezTo>
                <a:close/>
              </a:path>
            </a:pathLst>
          </a:custGeom>
          <a:pattFill prst="pct75">
            <a:fgClr>
              <a:srgbClr val="4D4D4D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11" name="Freeform 8"/>
          <p:cNvSpPr>
            <a:spLocks/>
          </p:cNvSpPr>
          <p:nvPr/>
        </p:nvSpPr>
        <p:spPr bwMode="auto">
          <a:xfrm>
            <a:off x="2535238" y="2292350"/>
            <a:ext cx="4168775" cy="3905250"/>
          </a:xfrm>
          <a:custGeom>
            <a:avLst/>
            <a:gdLst>
              <a:gd name="T0" fmla="*/ 2147483647 w 2891"/>
              <a:gd name="T1" fmla="*/ 2147483647 h 2121"/>
              <a:gd name="T2" fmla="*/ 2147483647 w 2891"/>
              <a:gd name="T3" fmla="*/ 2147483647 h 2121"/>
              <a:gd name="T4" fmla="*/ 2147483647 w 2891"/>
              <a:gd name="T5" fmla="*/ 2147483647 h 2121"/>
              <a:gd name="T6" fmla="*/ 2147483647 w 2891"/>
              <a:gd name="T7" fmla="*/ 2147483647 h 2121"/>
              <a:gd name="T8" fmla="*/ 2147483647 w 2891"/>
              <a:gd name="T9" fmla="*/ 2147483647 h 2121"/>
              <a:gd name="T10" fmla="*/ 2147483647 w 2891"/>
              <a:gd name="T11" fmla="*/ 2147483647 h 2121"/>
              <a:gd name="T12" fmla="*/ 2147483647 w 2891"/>
              <a:gd name="T13" fmla="*/ 2147483647 h 2121"/>
              <a:gd name="T14" fmla="*/ 2147483647 w 2891"/>
              <a:gd name="T15" fmla="*/ 2147483647 h 2121"/>
              <a:gd name="T16" fmla="*/ 2147483647 w 2891"/>
              <a:gd name="T17" fmla="*/ 2147483647 h 2121"/>
              <a:gd name="T18" fmla="*/ 2147483647 w 2891"/>
              <a:gd name="T19" fmla="*/ 2147483647 h 2121"/>
              <a:gd name="T20" fmla="*/ 2147483647 w 2891"/>
              <a:gd name="T21" fmla="*/ 2147483647 h 2121"/>
              <a:gd name="T22" fmla="*/ 2147483647 w 2891"/>
              <a:gd name="T23" fmla="*/ 2147483647 h 2121"/>
              <a:gd name="T24" fmla="*/ 2147483647 w 2891"/>
              <a:gd name="T25" fmla="*/ 2147483647 h 2121"/>
              <a:gd name="T26" fmla="*/ 2147483647 w 2891"/>
              <a:gd name="T27" fmla="*/ 2147483647 h 2121"/>
              <a:gd name="T28" fmla="*/ 2147483647 w 2891"/>
              <a:gd name="T29" fmla="*/ 2147483647 h 2121"/>
              <a:gd name="T30" fmla="*/ 2147483647 w 2891"/>
              <a:gd name="T31" fmla="*/ 2147483647 h 2121"/>
              <a:gd name="T32" fmla="*/ 2147483647 w 2891"/>
              <a:gd name="T33" fmla="*/ 2147483647 h 2121"/>
              <a:gd name="T34" fmla="*/ 2147483647 w 2891"/>
              <a:gd name="T35" fmla="*/ 2147483647 h 2121"/>
              <a:gd name="T36" fmla="*/ 2147483647 w 2891"/>
              <a:gd name="T37" fmla="*/ 2147483647 h 2121"/>
              <a:gd name="T38" fmla="*/ 2147483647 w 2891"/>
              <a:gd name="T39" fmla="*/ 2147483647 h 2121"/>
              <a:gd name="T40" fmla="*/ 2147483647 w 2891"/>
              <a:gd name="T41" fmla="*/ 2147483647 h 2121"/>
              <a:gd name="T42" fmla="*/ 2147483647 w 2891"/>
              <a:gd name="T43" fmla="*/ 2147483647 h 2121"/>
              <a:gd name="T44" fmla="*/ 2147483647 w 2891"/>
              <a:gd name="T45" fmla="*/ 2147483647 h 2121"/>
              <a:gd name="T46" fmla="*/ 2147483647 w 2891"/>
              <a:gd name="T47" fmla="*/ 2147483647 h 2121"/>
              <a:gd name="T48" fmla="*/ 2147483647 w 2891"/>
              <a:gd name="T49" fmla="*/ 2147483647 h 2121"/>
              <a:gd name="T50" fmla="*/ 2147483647 w 2891"/>
              <a:gd name="T51" fmla="*/ 2147483647 h 2121"/>
              <a:gd name="T52" fmla="*/ 2147483647 w 2891"/>
              <a:gd name="T53" fmla="*/ 2147483647 h 2121"/>
              <a:gd name="T54" fmla="*/ 2147483647 w 2891"/>
              <a:gd name="T55" fmla="*/ 2147483647 h 2121"/>
              <a:gd name="T56" fmla="*/ 2147483647 w 2891"/>
              <a:gd name="T57" fmla="*/ 2147483647 h 2121"/>
              <a:gd name="T58" fmla="*/ 2147483647 w 2891"/>
              <a:gd name="T59" fmla="*/ 2147483647 h 2121"/>
              <a:gd name="T60" fmla="*/ 2147483647 w 2891"/>
              <a:gd name="T61" fmla="*/ 2147483647 h 2121"/>
              <a:gd name="T62" fmla="*/ 2147483647 w 2891"/>
              <a:gd name="T63" fmla="*/ 2147483647 h 2121"/>
              <a:gd name="T64" fmla="*/ 2147483647 w 2891"/>
              <a:gd name="T65" fmla="*/ 2147483647 h 212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891"/>
              <a:gd name="T100" fmla="*/ 0 h 2121"/>
              <a:gd name="T101" fmla="*/ 2891 w 2891"/>
              <a:gd name="T102" fmla="*/ 2121 h 212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891" h="2121">
                <a:moveTo>
                  <a:pt x="1500" y="2092"/>
                </a:moveTo>
                <a:cubicBezTo>
                  <a:pt x="1395" y="2105"/>
                  <a:pt x="1322" y="2121"/>
                  <a:pt x="1223" y="2104"/>
                </a:cubicBezTo>
                <a:cubicBezTo>
                  <a:pt x="1124" y="2088"/>
                  <a:pt x="993" y="2005"/>
                  <a:pt x="905" y="1996"/>
                </a:cubicBezTo>
                <a:cubicBezTo>
                  <a:pt x="816" y="1987"/>
                  <a:pt x="807" y="2052"/>
                  <a:pt x="694" y="2051"/>
                </a:cubicBezTo>
                <a:cubicBezTo>
                  <a:pt x="581" y="2050"/>
                  <a:pt x="332" y="2057"/>
                  <a:pt x="225" y="1993"/>
                </a:cubicBezTo>
                <a:cubicBezTo>
                  <a:pt x="118" y="1929"/>
                  <a:pt x="52" y="1745"/>
                  <a:pt x="51" y="1669"/>
                </a:cubicBezTo>
                <a:cubicBezTo>
                  <a:pt x="50" y="1593"/>
                  <a:pt x="220" y="1580"/>
                  <a:pt x="217" y="1536"/>
                </a:cubicBezTo>
                <a:cubicBezTo>
                  <a:pt x="214" y="1492"/>
                  <a:pt x="41" y="1465"/>
                  <a:pt x="32" y="1403"/>
                </a:cubicBezTo>
                <a:cubicBezTo>
                  <a:pt x="23" y="1340"/>
                  <a:pt x="169" y="1221"/>
                  <a:pt x="166" y="1160"/>
                </a:cubicBezTo>
                <a:cubicBezTo>
                  <a:pt x="162" y="1099"/>
                  <a:pt x="21" y="1145"/>
                  <a:pt x="10" y="1038"/>
                </a:cubicBezTo>
                <a:cubicBezTo>
                  <a:pt x="0" y="930"/>
                  <a:pt x="65" y="613"/>
                  <a:pt x="107" y="514"/>
                </a:cubicBezTo>
                <a:cubicBezTo>
                  <a:pt x="148" y="416"/>
                  <a:pt x="212" y="489"/>
                  <a:pt x="254" y="445"/>
                </a:cubicBezTo>
                <a:cubicBezTo>
                  <a:pt x="296" y="400"/>
                  <a:pt x="304" y="303"/>
                  <a:pt x="358" y="246"/>
                </a:cubicBezTo>
                <a:cubicBezTo>
                  <a:pt x="412" y="190"/>
                  <a:pt x="488" y="113"/>
                  <a:pt x="574" y="108"/>
                </a:cubicBezTo>
                <a:cubicBezTo>
                  <a:pt x="660" y="102"/>
                  <a:pt x="776" y="223"/>
                  <a:pt x="875" y="214"/>
                </a:cubicBezTo>
                <a:cubicBezTo>
                  <a:pt x="974" y="205"/>
                  <a:pt x="1071" y="86"/>
                  <a:pt x="1170" y="54"/>
                </a:cubicBezTo>
                <a:cubicBezTo>
                  <a:pt x="1269" y="22"/>
                  <a:pt x="1378" y="0"/>
                  <a:pt x="1467" y="22"/>
                </a:cubicBezTo>
                <a:cubicBezTo>
                  <a:pt x="1555" y="44"/>
                  <a:pt x="1618" y="180"/>
                  <a:pt x="1703" y="188"/>
                </a:cubicBezTo>
                <a:cubicBezTo>
                  <a:pt x="1787" y="197"/>
                  <a:pt x="1870" y="84"/>
                  <a:pt x="1976" y="73"/>
                </a:cubicBezTo>
                <a:cubicBezTo>
                  <a:pt x="2083" y="62"/>
                  <a:pt x="2280" y="85"/>
                  <a:pt x="2342" y="121"/>
                </a:cubicBezTo>
                <a:cubicBezTo>
                  <a:pt x="2403" y="156"/>
                  <a:pt x="2325" y="257"/>
                  <a:pt x="2346" y="285"/>
                </a:cubicBezTo>
                <a:cubicBezTo>
                  <a:pt x="2366" y="313"/>
                  <a:pt x="2426" y="264"/>
                  <a:pt x="2464" y="290"/>
                </a:cubicBezTo>
                <a:cubicBezTo>
                  <a:pt x="2501" y="317"/>
                  <a:pt x="2564" y="397"/>
                  <a:pt x="2568" y="445"/>
                </a:cubicBezTo>
                <a:cubicBezTo>
                  <a:pt x="2571" y="492"/>
                  <a:pt x="2466" y="538"/>
                  <a:pt x="2486" y="578"/>
                </a:cubicBezTo>
                <a:cubicBezTo>
                  <a:pt x="2505" y="618"/>
                  <a:pt x="2663" y="620"/>
                  <a:pt x="2686" y="681"/>
                </a:cubicBezTo>
                <a:cubicBezTo>
                  <a:pt x="2709" y="742"/>
                  <a:pt x="2597" y="846"/>
                  <a:pt x="2627" y="942"/>
                </a:cubicBezTo>
                <a:cubicBezTo>
                  <a:pt x="2656" y="1039"/>
                  <a:pt x="2837" y="1161"/>
                  <a:pt x="2864" y="1261"/>
                </a:cubicBezTo>
                <a:cubicBezTo>
                  <a:pt x="2891" y="1360"/>
                  <a:pt x="2831" y="1472"/>
                  <a:pt x="2790" y="1542"/>
                </a:cubicBezTo>
                <a:cubicBezTo>
                  <a:pt x="2749" y="1612"/>
                  <a:pt x="2675" y="1624"/>
                  <a:pt x="2619" y="1683"/>
                </a:cubicBezTo>
                <a:cubicBezTo>
                  <a:pt x="2563" y="1742"/>
                  <a:pt x="2519" y="1848"/>
                  <a:pt x="2450" y="1894"/>
                </a:cubicBezTo>
                <a:cubicBezTo>
                  <a:pt x="2380" y="1939"/>
                  <a:pt x="2306" y="1950"/>
                  <a:pt x="2206" y="1958"/>
                </a:cubicBezTo>
                <a:cubicBezTo>
                  <a:pt x="2106" y="1966"/>
                  <a:pt x="1968" y="1916"/>
                  <a:pt x="1850" y="1938"/>
                </a:cubicBezTo>
                <a:cubicBezTo>
                  <a:pt x="1732" y="1960"/>
                  <a:pt x="1573" y="2060"/>
                  <a:pt x="1500" y="2092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9512" name="Text Box 9"/>
          <p:cNvSpPr txBox="1">
            <a:spLocks noChangeArrowheads="1"/>
          </p:cNvSpPr>
          <p:nvPr/>
        </p:nvSpPr>
        <p:spPr bwMode="auto">
          <a:xfrm>
            <a:off x="7043738" y="3800475"/>
            <a:ext cx="1589087" cy="5175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Font typeface="Symbol" charset="0"/>
              <a:buChar char="­"/>
            </a:pPr>
            <a:r>
              <a:rPr lang="en-US" sz="1400" b="1">
                <a:solidFill>
                  <a:schemeClr val="accent1"/>
                </a:solidFill>
                <a:latin typeface="Comic Sans MS" charset="0"/>
                <a:sym typeface="Symbol" charset="0"/>
              </a:rPr>
              <a:t> BA canalicular</a:t>
            </a:r>
          </a:p>
          <a:p>
            <a:pPr algn="ctr">
              <a:buFont typeface="Symbol" charset="0"/>
              <a:buNone/>
            </a:pPr>
            <a:r>
              <a:rPr lang="en-US" sz="1400" b="1">
                <a:solidFill>
                  <a:schemeClr val="accent1"/>
                </a:solidFill>
                <a:latin typeface="Comic Sans MS" charset="0"/>
                <a:sym typeface="Symbol" charset="0"/>
              </a:rPr>
              <a:t>export</a:t>
            </a:r>
            <a:endParaRPr lang="en-US" sz="1400" b="1">
              <a:solidFill>
                <a:schemeClr val="accent1"/>
              </a:solidFill>
              <a:latin typeface="Comic Sans MS" charset="0"/>
            </a:endParaRPr>
          </a:p>
        </p:txBody>
      </p:sp>
      <p:sp>
        <p:nvSpPr>
          <p:cNvPr id="149513" name="Text Box 10"/>
          <p:cNvSpPr txBox="1">
            <a:spLocks noChangeArrowheads="1"/>
          </p:cNvSpPr>
          <p:nvPr/>
        </p:nvSpPr>
        <p:spPr bwMode="auto">
          <a:xfrm>
            <a:off x="581025" y="2259013"/>
            <a:ext cx="1236663" cy="3048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>
                <a:solidFill>
                  <a:schemeClr val="accent1"/>
                </a:solidFill>
                <a:latin typeface="Comic Sans MS" charset="0"/>
                <a:sym typeface="Symbol" charset="0"/>
              </a:rPr>
              <a:t> </a:t>
            </a:r>
            <a:r>
              <a:rPr lang="en-US" sz="1400" b="1">
                <a:solidFill>
                  <a:schemeClr val="accent1"/>
                </a:solidFill>
                <a:latin typeface="Comic Sans MS" charset="0"/>
              </a:rPr>
              <a:t>BA import</a:t>
            </a:r>
          </a:p>
        </p:txBody>
      </p:sp>
      <p:sp>
        <p:nvSpPr>
          <p:cNvPr id="149514" name="Rectangle 11"/>
          <p:cNvSpPr>
            <a:spLocks noChangeAspect="1" noChangeArrowheads="1"/>
          </p:cNvSpPr>
          <p:nvPr/>
        </p:nvSpPr>
        <p:spPr bwMode="auto">
          <a:xfrm>
            <a:off x="6608763" y="2955925"/>
            <a:ext cx="595312" cy="271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1200" b="1">
                <a:solidFill>
                  <a:schemeClr val="accent2"/>
                </a:solidFill>
              </a:rPr>
              <a:t>BSEP</a:t>
            </a:r>
          </a:p>
        </p:txBody>
      </p:sp>
      <p:sp>
        <p:nvSpPr>
          <p:cNvPr id="149515" name="Text Box 12"/>
          <p:cNvSpPr txBox="1">
            <a:spLocks noChangeArrowheads="1"/>
          </p:cNvSpPr>
          <p:nvPr/>
        </p:nvSpPr>
        <p:spPr bwMode="auto">
          <a:xfrm>
            <a:off x="2828925" y="4287838"/>
            <a:ext cx="9048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 i="1">
                <a:solidFill>
                  <a:srgbClr val="990099"/>
                </a:solidFill>
              </a:rPr>
              <a:t>ost </a:t>
            </a:r>
            <a:r>
              <a:rPr lang="en-US" sz="1000" b="1" i="1">
                <a:solidFill>
                  <a:srgbClr val="990099"/>
                </a:solidFill>
                <a:latin typeface="Symbol" charset="0"/>
              </a:rPr>
              <a:t>a</a:t>
            </a:r>
            <a:r>
              <a:rPr lang="en-US" sz="1000" b="1" i="1">
                <a:solidFill>
                  <a:srgbClr val="990099"/>
                </a:solidFill>
              </a:rPr>
              <a:t> &amp; </a:t>
            </a:r>
            <a:r>
              <a:rPr lang="en-US" sz="1000" b="1" i="1">
                <a:solidFill>
                  <a:srgbClr val="990099"/>
                </a:solidFill>
                <a:latin typeface="Symbol" charset="0"/>
              </a:rPr>
              <a:t>b</a:t>
            </a:r>
            <a:endParaRPr lang="en-US" sz="1000" b="1">
              <a:solidFill>
                <a:srgbClr val="990099"/>
              </a:solidFill>
              <a:latin typeface="Symbol" charset="0"/>
            </a:endParaRPr>
          </a:p>
        </p:txBody>
      </p:sp>
      <p:sp>
        <p:nvSpPr>
          <p:cNvPr id="149516" name="Text Box 13"/>
          <p:cNvSpPr txBox="1">
            <a:spLocks noChangeArrowheads="1"/>
          </p:cNvSpPr>
          <p:nvPr/>
        </p:nvSpPr>
        <p:spPr bwMode="auto">
          <a:xfrm>
            <a:off x="4113213" y="4760913"/>
            <a:ext cx="5413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 i="1">
                <a:solidFill>
                  <a:srgbClr val="990099"/>
                </a:solidFill>
              </a:rPr>
              <a:t>cyp7a</a:t>
            </a:r>
            <a:endParaRPr lang="en-US" sz="1000" b="1">
              <a:solidFill>
                <a:srgbClr val="990099"/>
              </a:solidFill>
            </a:endParaRPr>
          </a:p>
        </p:txBody>
      </p:sp>
      <p:sp>
        <p:nvSpPr>
          <p:cNvPr id="149517" name="Line 14"/>
          <p:cNvSpPr>
            <a:spLocks noChangeShapeType="1"/>
          </p:cNvSpPr>
          <p:nvPr/>
        </p:nvSpPr>
        <p:spPr bwMode="auto">
          <a:xfrm>
            <a:off x="4497388" y="5059363"/>
            <a:ext cx="15097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18" name="AutoShape 15"/>
          <p:cNvSpPr>
            <a:spLocks noChangeArrowheads="1"/>
          </p:cNvSpPr>
          <p:nvPr/>
        </p:nvSpPr>
        <p:spPr bwMode="auto">
          <a:xfrm>
            <a:off x="4621213" y="4935538"/>
            <a:ext cx="333375" cy="2460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700" b="1"/>
              <a:t>LRH-1</a:t>
            </a:r>
          </a:p>
        </p:txBody>
      </p:sp>
      <p:sp>
        <p:nvSpPr>
          <p:cNvPr id="149519" name="Text Box 16"/>
          <p:cNvSpPr txBox="1">
            <a:spLocks noChangeArrowheads="1"/>
          </p:cNvSpPr>
          <p:nvPr/>
        </p:nvSpPr>
        <p:spPr bwMode="auto">
          <a:xfrm>
            <a:off x="2751138" y="5227638"/>
            <a:ext cx="5413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 i="1">
                <a:solidFill>
                  <a:srgbClr val="990099"/>
                </a:solidFill>
              </a:rPr>
              <a:t>cyp3a</a:t>
            </a:r>
            <a:endParaRPr lang="en-US" sz="1000" b="1">
              <a:solidFill>
                <a:srgbClr val="990099"/>
              </a:solidFill>
            </a:endParaRPr>
          </a:p>
        </p:txBody>
      </p:sp>
      <p:sp>
        <p:nvSpPr>
          <p:cNvPr id="149520" name="Text Box 17"/>
          <p:cNvSpPr txBox="1">
            <a:spLocks noChangeArrowheads="1"/>
          </p:cNvSpPr>
          <p:nvPr/>
        </p:nvSpPr>
        <p:spPr bwMode="auto">
          <a:xfrm>
            <a:off x="3011488" y="5746750"/>
            <a:ext cx="2776537" cy="5175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Font typeface="Symbol" charset="0"/>
              <a:buChar char="­"/>
            </a:pPr>
            <a:r>
              <a:rPr lang="en-US" sz="1400" b="1">
                <a:solidFill>
                  <a:schemeClr val="accent1"/>
                </a:solidFill>
                <a:latin typeface="Comic Sans MS" charset="0"/>
                <a:sym typeface="Symbol" charset="0"/>
              </a:rPr>
              <a:t> BA metabolism</a:t>
            </a:r>
          </a:p>
          <a:p>
            <a:pPr algn="ctr">
              <a:buFont typeface="Symbol" charset="0"/>
              <a:buNone/>
            </a:pPr>
            <a:r>
              <a:rPr lang="en-US" sz="1400" b="1">
                <a:solidFill>
                  <a:schemeClr val="accent1"/>
                </a:solidFill>
                <a:latin typeface="Comic Sans MS" charset="0"/>
                <a:sym typeface="Symbol" charset="0"/>
              </a:rPr>
              <a:t>( hydroxylation &amp; conjugation)</a:t>
            </a:r>
          </a:p>
        </p:txBody>
      </p:sp>
      <p:sp>
        <p:nvSpPr>
          <p:cNvPr id="149521" name="Text Box 18"/>
          <p:cNvSpPr txBox="1">
            <a:spLocks noChangeArrowheads="1"/>
          </p:cNvSpPr>
          <p:nvPr/>
        </p:nvSpPr>
        <p:spPr bwMode="auto">
          <a:xfrm>
            <a:off x="3549650" y="3787775"/>
            <a:ext cx="498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 i="1">
                <a:solidFill>
                  <a:srgbClr val="990099"/>
                </a:solidFill>
              </a:rPr>
              <a:t>shp</a:t>
            </a:r>
            <a:endParaRPr lang="en-US" sz="1400" b="1">
              <a:solidFill>
                <a:srgbClr val="990099"/>
              </a:solidFill>
            </a:endParaRPr>
          </a:p>
        </p:txBody>
      </p:sp>
      <p:grpSp>
        <p:nvGrpSpPr>
          <p:cNvPr id="149522" name="Group 19"/>
          <p:cNvGrpSpPr>
            <a:grpSpLocks/>
          </p:cNvGrpSpPr>
          <p:nvPr/>
        </p:nvGrpSpPr>
        <p:grpSpPr bwMode="auto">
          <a:xfrm>
            <a:off x="5022850" y="3930650"/>
            <a:ext cx="584200" cy="428625"/>
            <a:chOff x="3443" y="2093"/>
            <a:chExt cx="368" cy="270"/>
          </a:xfrm>
        </p:grpSpPr>
        <p:sp>
          <p:nvSpPr>
            <p:cNvPr id="149633" name="Freeform 20"/>
            <p:cNvSpPr>
              <a:spLocks/>
            </p:cNvSpPr>
            <p:nvPr/>
          </p:nvSpPr>
          <p:spPr bwMode="auto">
            <a:xfrm>
              <a:off x="3443" y="2093"/>
              <a:ext cx="368" cy="270"/>
            </a:xfrm>
            <a:custGeom>
              <a:avLst/>
              <a:gdLst>
                <a:gd name="T0" fmla="*/ 0 w 794"/>
                <a:gd name="T1" fmla="*/ 0 h 583"/>
                <a:gd name="T2" fmla="*/ 0 w 794"/>
                <a:gd name="T3" fmla="*/ 0 h 583"/>
                <a:gd name="T4" fmla="*/ 0 w 794"/>
                <a:gd name="T5" fmla="*/ 0 h 583"/>
                <a:gd name="T6" fmla="*/ 0 w 794"/>
                <a:gd name="T7" fmla="*/ 0 h 583"/>
                <a:gd name="T8" fmla="*/ 0 w 794"/>
                <a:gd name="T9" fmla="*/ 0 h 583"/>
                <a:gd name="T10" fmla="*/ 0 w 794"/>
                <a:gd name="T11" fmla="*/ 0 h 5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94"/>
                <a:gd name="T19" fmla="*/ 0 h 583"/>
                <a:gd name="T20" fmla="*/ 794 w 794"/>
                <a:gd name="T21" fmla="*/ 583 h 5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94" h="583">
                  <a:moveTo>
                    <a:pt x="191" y="498"/>
                  </a:moveTo>
                  <a:cubicBezTo>
                    <a:pt x="122" y="412"/>
                    <a:pt x="0" y="97"/>
                    <a:pt x="86" y="49"/>
                  </a:cubicBezTo>
                  <a:cubicBezTo>
                    <a:pt x="171" y="0"/>
                    <a:pt x="619" y="143"/>
                    <a:pt x="707" y="206"/>
                  </a:cubicBezTo>
                  <a:cubicBezTo>
                    <a:pt x="794" y="268"/>
                    <a:pt x="643" y="363"/>
                    <a:pt x="609" y="423"/>
                  </a:cubicBezTo>
                  <a:cubicBezTo>
                    <a:pt x="574" y="482"/>
                    <a:pt x="566" y="548"/>
                    <a:pt x="497" y="561"/>
                  </a:cubicBezTo>
                  <a:cubicBezTo>
                    <a:pt x="427" y="573"/>
                    <a:pt x="259" y="583"/>
                    <a:pt x="191" y="498"/>
                  </a:cubicBez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190800"/>
                </a:gs>
              </a:gsLst>
              <a:path path="rect">
                <a:fillToRect r="100000" b="100000"/>
              </a:path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634" name="Text Box 21"/>
            <p:cNvSpPr txBox="1">
              <a:spLocks noChangeArrowheads="1"/>
            </p:cNvSpPr>
            <p:nvPr/>
          </p:nvSpPr>
          <p:spPr bwMode="auto">
            <a:xfrm>
              <a:off x="3487" y="2151"/>
              <a:ext cx="28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SHP</a:t>
              </a:r>
            </a:p>
          </p:txBody>
        </p:sp>
      </p:grpSp>
      <p:sp>
        <p:nvSpPr>
          <p:cNvPr id="149523" name="Line 22"/>
          <p:cNvSpPr>
            <a:spLocks noChangeShapeType="1"/>
          </p:cNvSpPr>
          <p:nvPr/>
        </p:nvSpPr>
        <p:spPr bwMode="auto">
          <a:xfrm>
            <a:off x="3789363" y="4148138"/>
            <a:ext cx="11795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24" name="Freeform 23"/>
          <p:cNvSpPr>
            <a:spLocks/>
          </p:cNvSpPr>
          <p:nvPr/>
        </p:nvSpPr>
        <p:spPr bwMode="auto">
          <a:xfrm>
            <a:off x="3952875" y="3979863"/>
            <a:ext cx="419100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25" name="Freeform 24"/>
          <p:cNvSpPr>
            <a:spLocks/>
          </p:cNvSpPr>
          <p:nvPr/>
        </p:nvSpPr>
        <p:spPr bwMode="auto">
          <a:xfrm rot="10800000">
            <a:off x="4356100" y="3978275"/>
            <a:ext cx="420688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26" name="Text Box 25"/>
          <p:cNvSpPr txBox="1">
            <a:spLocks noChangeArrowheads="1"/>
          </p:cNvSpPr>
          <p:nvPr/>
        </p:nvSpPr>
        <p:spPr bwMode="auto">
          <a:xfrm>
            <a:off x="3937000" y="4013200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RXR</a:t>
            </a:r>
          </a:p>
        </p:txBody>
      </p:sp>
      <p:sp>
        <p:nvSpPr>
          <p:cNvPr id="149527" name="Text Box 26"/>
          <p:cNvSpPr txBox="1">
            <a:spLocks noChangeArrowheads="1"/>
          </p:cNvSpPr>
          <p:nvPr/>
        </p:nvSpPr>
        <p:spPr bwMode="auto">
          <a:xfrm>
            <a:off x="4348163" y="4011613"/>
            <a:ext cx="4397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FXR</a:t>
            </a:r>
          </a:p>
        </p:txBody>
      </p:sp>
      <p:sp>
        <p:nvSpPr>
          <p:cNvPr id="149528" name="Text Box 27"/>
          <p:cNvSpPr txBox="1">
            <a:spLocks noChangeArrowheads="1"/>
          </p:cNvSpPr>
          <p:nvPr/>
        </p:nvSpPr>
        <p:spPr bwMode="auto">
          <a:xfrm>
            <a:off x="4922838" y="2701925"/>
            <a:ext cx="4794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 i="1">
                <a:solidFill>
                  <a:srgbClr val="990099"/>
                </a:solidFill>
              </a:rPr>
              <a:t>bsep</a:t>
            </a:r>
            <a:endParaRPr lang="en-US" sz="1000" b="1">
              <a:solidFill>
                <a:srgbClr val="990099"/>
              </a:solidFill>
            </a:endParaRPr>
          </a:p>
        </p:txBody>
      </p:sp>
      <p:grpSp>
        <p:nvGrpSpPr>
          <p:cNvPr id="149529" name="Group 28"/>
          <p:cNvGrpSpPr>
            <a:grpSpLocks/>
          </p:cNvGrpSpPr>
          <p:nvPr/>
        </p:nvGrpSpPr>
        <p:grpSpPr bwMode="auto">
          <a:xfrm>
            <a:off x="5021263" y="3930650"/>
            <a:ext cx="584200" cy="428625"/>
            <a:chOff x="3443" y="2093"/>
            <a:chExt cx="368" cy="270"/>
          </a:xfrm>
        </p:grpSpPr>
        <p:sp>
          <p:nvSpPr>
            <p:cNvPr id="149631" name="Freeform 29"/>
            <p:cNvSpPr>
              <a:spLocks/>
            </p:cNvSpPr>
            <p:nvPr/>
          </p:nvSpPr>
          <p:spPr bwMode="auto">
            <a:xfrm>
              <a:off x="3443" y="2093"/>
              <a:ext cx="368" cy="270"/>
            </a:xfrm>
            <a:custGeom>
              <a:avLst/>
              <a:gdLst>
                <a:gd name="T0" fmla="*/ 0 w 794"/>
                <a:gd name="T1" fmla="*/ 0 h 583"/>
                <a:gd name="T2" fmla="*/ 0 w 794"/>
                <a:gd name="T3" fmla="*/ 0 h 583"/>
                <a:gd name="T4" fmla="*/ 0 w 794"/>
                <a:gd name="T5" fmla="*/ 0 h 583"/>
                <a:gd name="T6" fmla="*/ 0 w 794"/>
                <a:gd name="T7" fmla="*/ 0 h 583"/>
                <a:gd name="T8" fmla="*/ 0 w 794"/>
                <a:gd name="T9" fmla="*/ 0 h 583"/>
                <a:gd name="T10" fmla="*/ 0 w 794"/>
                <a:gd name="T11" fmla="*/ 0 h 5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94"/>
                <a:gd name="T19" fmla="*/ 0 h 583"/>
                <a:gd name="T20" fmla="*/ 794 w 794"/>
                <a:gd name="T21" fmla="*/ 583 h 5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94" h="583">
                  <a:moveTo>
                    <a:pt x="191" y="498"/>
                  </a:moveTo>
                  <a:cubicBezTo>
                    <a:pt x="122" y="412"/>
                    <a:pt x="0" y="97"/>
                    <a:pt x="86" y="49"/>
                  </a:cubicBezTo>
                  <a:cubicBezTo>
                    <a:pt x="171" y="0"/>
                    <a:pt x="619" y="143"/>
                    <a:pt x="707" y="206"/>
                  </a:cubicBezTo>
                  <a:cubicBezTo>
                    <a:pt x="794" y="268"/>
                    <a:pt x="643" y="363"/>
                    <a:pt x="609" y="423"/>
                  </a:cubicBezTo>
                  <a:cubicBezTo>
                    <a:pt x="574" y="482"/>
                    <a:pt x="566" y="548"/>
                    <a:pt x="497" y="561"/>
                  </a:cubicBezTo>
                  <a:cubicBezTo>
                    <a:pt x="427" y="573"/>
                    <a:pt x="259" y="583"/>
                    <a:pt x="191" y="498"/>
                  </a:cubicBez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190800"/>
                </a:gs>
              </a:gsLst>
              <a:path path="rect">
                <a:fillToRect r="100000" b="100000"/>
              </a:path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632" name="Text Box 30"/>
            <p:cNvSpPr txBox="1">
              <a:spLocks noChangeArrowheads="1"/>
            </p:cNvSpPr>
            <p:nvPr/>
          </p:nvSpPr>
          <p:spPr bwMode="auto">
            <a:xfrm>
              <a:off x="3487" y="2151"/>
              <a:ext cx="28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SHP</a:t>
              </a:r>
            </a:p>
          </p:txBody>
        </p:sp>
      </p:grpSp>
      <p:sp>
        <p:nvSpPr>
          <p:cNvPr id="149530" name="Freeform 31"/>
          <p:cNvSpPr>
            <a:spLocks/>
          </p:cNvSpPr>
          <p:nvPr/>
        </p:nvSpPr>
        <p:spPr bwMode="auto">
          <a:xfrm>
            <a:off x="5022850" y="3930650"/>
            <a:ext cx="584200" cy="428625"/>
          </a:xfrm>
          <a:custGeom>
            <a:avLst/>
            <a:gdLst>
              <a:gd name="T0" fmla="*/ 2147483647 w 794"/>
              <a:gd name="T1" fmla="*/ 2147483647 h 583"/>
              <a:gd name="T2" fmla="*/ 2147483647 w 794"/>
              <a:gd name="T3" fmla="*/ 2147483647 h 583"/>
              <a:gd name="T4" fmla="*/ 2147483647 w 794"/>
              <a:gd name="T5" fmla="*/ 2147483647 h 583"/>
              <a:gd name="T6" fmla="*/ 2147483647 w 794"/>
              <a:gd name="T7" fmla="*/ 2147483647 h 583"/>
              <a:gd name="T8" fmla="*/ 2147483647 w 794"/>
              <a:gd name="T9" fmla="*/ 2147483647 h 583"/>
              <a:gd name="T10" fmla="*/ 2147483647 w 794"/>
              <a:gd name="T11" fmla="*/ 2147483647 h 58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94"/>
              <a:gd name="T19" fmla="*/ 0 h 583"/>
              <a:gd name="T20" fmla="*/ 794 w 794"/>
              <a:gd name="T21" fmla="*/ 583 h 58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94" h="583">
                <a:moveTo>
                  <a:pt x="191" y="498"/>
                </a:moveTo>
                <a:cubicBezTo>
                  <a:pt x="122" y="412"/>
                  <a:pt x="0" y="97"/>
                  <a:pt x="86" y="49"/>
                </a:cubicBezTo>
                <a:cubicBezTo>
                  <a:pt x="171" y="0"/>
                  <a:pt x="619" y="143"/>
                  <a:pt x="707" y="206"/>
                </a:cubicBezTo>
                <a:cubicBezTo>
                  <a:pt x="794" y="268"/>
                  <a:pt x="643" y="363"/>
                  <a:pt x="609" y="423"/>
                </a:cubicBezTo>
                <a:cubicBezTo>
                  <a:pt x="574" y="482"/>
                  <a:pt x="566" y="548"/>
                  <a:pt x="497" y="561"/>
                </a:cubicBezTo>
                <a:cubicBezTo>
                  <a:pt x="427" y="573"/>
                  <a:pt x="259" y="583"/>
                  <a:pt x="191" y="498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31" name="Text Box 32"/>
          <p:cNvSpPr txBox="1">
            <a:spLocks noChangeArrowheads="1"/>
          </p:cNvSpPr>
          <p:nvPr/>
        </p:nvSpPr>
        <p:spPr bwMode="auto">
          <a:xfrm>
            <a:off x="5092700" y="4022725"/>
            <a:ext cx="444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SHP</a:t>
            </a:r>
          </a:p>
        </p:txBody>
      </p:sp>
      <p:sp>
        <p:nvSpPr>
          <p:cNvPr id="149532" name="Oval 33"/>
          <p:cNvSpPr>
            <a:spLocks noChangeArrowheads="1"/>
          </p:cNvSpPr>
          <p:nvPr/>
        </p:nvSpPr>
        <p:spPr bwMode="auto">
          <a:xfrm>
            <a:off x="1800225" y="4651375"/>
            <a:ext cx="461963" cy="515938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666666"/>
              </a:gs>
            </a:gsLst>
            <a:path path="rect">
              <a:fillToRect r="100000" b="100000"/>
            </a:path>
          </a:gradFill>
          <a:ln>
            <a:noFill/>
          </a:ln>
          <a:extLst>
            <a:ext uri="{91240B29-F687-4f45-9708-019B960494DF}">
              <a14:hiddenLine xmlns=""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33" name="Text Box 34"/>
          <p:cNvSpPr txBox="1">
            <a:spLocks noChangeArrowheads="1"/>
          </p:cNvSpPr>
          <p:nvPr/>
        </p:nvSpPr>
        <p:spPr bwMode="auto">
          <a:xfrm>
            <a:off x="1046163" y="4722813"/>
            <a:ext cx="606425" cy="274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b="1">
                <a:solidFill>
                  <a:schemeClr val="accent2"/>
                </a:solidFill>
              </a:rPr>
              <a:t>MRP3</a:t>
            </a:r>
          </a:p>
        </p:txBody>
      </p:sp>
      <p:sp>
        <p:nvSpPr>
          <p:cNvPr id="149534" name="Line 35"/>
          <p:cNvSpPr>
            <a:spLocks noChangeAspect="1" noChangeShapeType="1"/>
          </p:cNvSpPr>
          <p:nvPr/>
        </p:nvSpPr>
        <p:spPr bwMode="auto">
          <a:xfrm>
            <a:off x="1673225" y="4908550"/>
            <a:ext cx="7127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35" name="Oval 36"/>
          <p:cNvSpPr>
            <a:spLocks noChangeArrowheads="1"/>
          </p:cNvSpPr>
          <p:nvPr/>
        </p:nvSpPr>
        <p:spPr bwMode="auto">
          <a:xfrm>
            <a:off x="1800225" y="4067175"/>
            <a:ext cx="461963" cy="515938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666666"/>
              </a:gs>
            </a:gsLst>
            <a:path path="rect">
              <a:fillToRect r="100000" b="100000"/>
            </a:path>
          </a:gradFill>
          <a:ln>
            <a:noFill/>
          </a:ln>
          <a:extLst>
            <a:ext uri="{91240B29-F687-4f45-9708-019B960494DF}">
              <a14:hiddenLine xmlns=""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36" name="Text Box 37"/>
          <p:cNvSpPr txBox="1">
            <a:spLocks noChangeArrowheads="1"/>
          </p:cNvSpPr>
          <p:nvPr/>
        </p:nvSpPr>
        <p:spPr bwMode="auto">
          <a:xfrm>
            <a:off x="882650" y="4187825"/>
            <a:ext cx="765175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b="1">
                <a:solidFill>
                  <a:schemeClr val="accent2"/>
                </a:solidFill>
              </a:rPr>
              <a:t>OST </a:t>
            </a:r>
            <a:r>
              <a:rPr lang="en-US" sz="1200" b="1">
                <a:solidFill>
                  <a:schemeClr val="accent2"/>
                </a:solidFill>
                <a:latin typeface="Symbol" charset="0"/>
              </a:rPr>
              <a:t>a/b</a:t>
            </a:r>
          </a:p>
        </p:txBody>
      </p:sp>
      <p:sp>
        <p:nvSpPr>
          <p:cNvPr id="149537" name="Line 38"/>
          <p:cNvSpPr>
            <a:spLocks noChangeAspect="1" noChangeShapeType="1"/>
          </p:cNvSpPr>
          <p:nvPr/>
        </p:nvSpPr>
        <p:spPr bwMode="auto">
          <a:xfrm>
            <a:off x="1673225" y="4324350"/>
            <a:ext cx="7127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38" name="Text Box 39"/>
          <p:cNvSpPr txBox="1">
            <a:spLocks noChangeArrowheads="1"/>
          </p:cNvSpPr>
          <p:nvPr/>
        </p:nvSpPr>
        <p:spPr bwMode="auto">
          <a:xfrm>
            <a:off x="3868738" y="5227638"/>
            <a:ext cx="633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 i="1">
                <a:solidFill>
                  <a:srgbClr val="990099"/>
                </a:solidFill>
              </a:rPr>
              <a:t>Sult2a1</a:t>
            </a:r>
            <a:endParaRPr lang="en-US" sz="1000" b="1">
              <a:solidFill>
                <a:srgbClr val="990099"/>
              </a:solidFill>
            </a:endParaRPr>
          </a:p>
        </p:txBody>
      </p:sp>
      <p:sp>
        <p:nvSpPr>
          <p:cNvPr id="149539" name="Oval 40"/>
          <p:cNvSpPr>
            <a:spLocks noChangeArrowheads="1"/>
          </p:cNvSpPr>
          <p:nvPr/>
        </p:nvSpPr>
        <p:spPr bwMode="auto">
          <a:xfrm>
            <a:off x="1808163" y="2640013"/>
            <a:ext cx="461962" cy="515937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666666"/>
              </a:gs>
            </a:gsLst>
            <a:path path="rect">
              <a:fillToRect r="100000" b="100000"/>
            </a:path>
          </a:gradFill>
          <a:ln>
            <a:noFill/>
          </a:ln>
          <a:extLst>
            <a:ext uri="{91240B29-F687-4f45-9708-019B960494DF}">
              <a14:hiddenLine xmlns=""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9540" name="Group 41"/>
          <p:cNvGrpSpPr>
            <a:grpSpLocks/>
          </p:cNvGrpSpPr>
          <p:nvPr/>
        </p:nvGrpSpPr>
        <p:grpSpPr bwMode="auto">
          <a:xfrm>
            <a:off x="4884738" y="2928938"/>
            <a:ext cx="1179512" cy="341312"/>
            <a:chOff x="2577" y="1693"/>
            <a:chExt cx="743" cy="215"/>
          </a:xfrm>
        </p:grpSpPr>
        <p:sp>
          <p:nvSpPr>
            <p:cNvPr id="149626" name="Line 42"/>
            <p:cNvSpPr>
              <a:spLocks noChangeShapeType="1"/>
            </p:cNvSpPr>
            <p:nvPr/>
          </p:nvSpPr>
          <p:spPr bwMode="auto">
            <a:xfrm>
              <a:off x="2577" y="1800"/>
              <a:ext cx="74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627" name="Freeform 43"/>
            <p:cNvSpPr>
              <a:spLocks/>
            </p:cNvSpPr>
            <p:nvPr/>
          </p:nvSpPr>
          <p:spPr bwMode="auto">
            <a:xfrm>
              <a:off x="2680" y="1694"/>
              <a:ext cx="264" cy="214"/>
            </a:xfrm>
            <a:custGeom>
              <a:avLst/>
              <a:gdLst>
                <a:gd name="T0" fmla="*/ 0 w 593"/>
                <a:gd name="T1" fmla="*/ 0 h 785"/>
                <a:gd name="T2" fmla="*/ 0 w 593"/>
                <a:gd name="T3" fmla="*/ 0 h 785"/>
                <a:gd name="T4" fmla="*/ 0 w 593"/>
                <a:gd name="T5" fmla="*/ 0 h 785"/>
                <a:gd name="T6" fmla="*/ 0 w 593"/>
                <a:gd name="T7" fmla="*/ 0 h 785"/>
                <a:gd name="T8" fmla="*/ 0 w 593"/>
                <a:gd name="T9" fmla="*/ 0 h 7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3"/>
                <a:gd name="T16" fmla="*/ 0 h 785"/>
                <a:gd name="T17" fmla="*/ 593 w 593"/>
                <a:gd name="T18" fmla="*/ 785 h 7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3" h="785">
                  <a:moveTo>
                    <a:pt x="519" y="88"/>
                  </a:moveTo>
                  <a:cubicBezTo>
                    <a:pt x="593" y="175"/>
                    <a:pt x="592" y="616"/>
                    <a:pt x="519" y="701"/>
                  </a:cubicBezTo>
                  <a:cubicBezTo>
                    <a:pt x="445" y="785"/>
                    <a:pt x="152" y="684"/>
                    <a:pt x="78" y="597"/>
                  </a:cubicBezTo>
                  <a:cubicBezTo>
                    <a:pt x="3" y="509"/>
                    <a:pt x="0" y="267"/>
                    <a:pt x="71" y="178"/>
                  </a:cubicBezTo>
                  <a:cubicBezTo>
                    <a:pt x="142" y="88"/>
                    <a:pt x="444" y="0"/>
                    <a:pt x="519" y="8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628" name="Freeform 44"/>
            <p:cNvSpPr>
              <a:spLocks/>
            </p:cNvSpPr>
            <p:nvPr/>
          </p:nvSpPr>
          <p:spPr bwMode="auto">
            <a:xfrm rot="10800000">
              <a:off x="2934" y="1693"/>
              <a:ext cx="265" cy="214"/>
            </a:xfrm>
            <a:custGeom>
              <a:avLst/>
              <a:gdLst>
                <a:gd name="T0" fmla="*/ 0 w 593"/>
                <a:gd name="T1" fmla="*/ 0 h 785"/>
                <a:gd name="T2" fmla="*/ 0 w 593"/>
                <a:gd name="T3" fmla="*/ 0 h 785"/>
                <a:gd name="T4" fmla="*/ 0 w 593"/>
                <a:gd name="T5" fmla="*/ 0 h 785"/>
                <a:gd name="T6" fmla="*/ 0 w 593"/>
                <a:gd name="T7" fmla="*/ 0 h 785"/>
                <a:gd name="T8" fmla="*/ 0 w 593"/>
                <a:gd name="T9" fmla="*/ 0 h 7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3"/>
                <a:gd name="T16" fmla="*/ 0 h 785"/>
                <a:gd name="T17" fmla="*/ 593 w 593"/>
                <a:gd name="T18" fmla="*/ 785 h 7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3" h="785">
                  <a:moveTo>
                    <a:pt x="519" y="88"/>
                  </a:moveTo>
                  <a:cubicBezTo>
                    <a:pt x="593" y="175"/>
                    <a:pt x="592" y="616"/>
                    <a:pt x="519" y="701"/>
                  </a:cubicBezTo>
                  <a:cubicBezTo>
                    <a:pt x="445" y="785"/>
                    <a:pt x="152" y="684"/>
                    <a:pt x="78" y="597"/>
                  </a:cubicBezTo>
                  <a:cubicBezTo>
                    <a:pt x="3" y="509"/>
                    <a:pt x="0" y="267"/>
                    <a:pt x="71" y="178"/>
                  </a:cubicBezTo>
                  <a:cubicBezTo>
                    <a:pt x="142" y="88"/>
                    <a:pt x="444" y="0"/>
                    <a:pt x="519" y="8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629" name="Text Box 45"/>
            <p:cNvSpPr txBox="1">
              <a:spLocks noChangeArrowheads="1"/>
            </p:cNvSpPr>
            <p:nvPr/>
          </p:nvSpPr>
          <p:spPr bwMode="auto">
            <a:xfrm>
              <a:off x="2670" y="1723"/>
              <a:ext cx="28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RXR</a:t>
              </a:r>
            </a:p>
          </p:txBody>
        </p:sp>
        <p:sp>
          <p:nvSpPr>
            <p:cNvPr id="149630" name="Text Box 46"/>
            <p:cNvSpPr txBox="1">
              <a:spLocks noChangeArrowheads="1"/>
            </p:cNvSpPr>
            <p:nvPr/>
          </p:nvSpPr>
          <p:spPr bwMode="auto">
            <a:xfrm>
              <a:off x="2929" y="1723"/>
              <a:ext cx="2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FXR</a:t>
              </a:r>
            </a:p>
          </p:txBody>
        </p:sp>
      </p:grpSp>
      <p:grpSp>
        <p:nvGrpSpPr>
          <p:cNvPr id="149541" name="Group 47"/>
          <p:cNvGrpSpPr>
            <a:grpSpLocks/>
          </p:cNvGrpSpPr>
          <p:nvPr/>
        </p:nvGrpSpPr>
        <p:grpSpPr bwMode="auto">
          <a:xfrm>
            <a:off x="4462463" y="3829050"/>
            <a:ext cx="304800" cy="196850"/>
            <a:chOff x="1792" y="1228"/>
            <a:chExt cx="303" cy="218"/>
          </a:xfrm>
        </p:grpSpPr>
        <p:sp>
          <p:nvSpPr>
            <p:cNvPr id="149611" name="Freeform 48"/>
            <p:cNvSpPr>
              <a:spLocks/>
            </p:cNvSpPr>
            <p:nvPr/>
          </p:nvSpPr>
          <p:spPr bwMode="auto">
            <a:xfrm>
              <a:off x="1792" y="1360"/>
              <a:ext cx="75" cy="86"/>
            </a:xfrm>
            <a:custGeom>
              <a:avLst/>
              <a:gdLst>
                <a:gd name="T0" fmla="*/ 0 w 378"/>
                <a:gd name="T1" fmla="*/ 0 h 490"/>
                <a:gd name="T2" fmla="*/ 0 w 378"/>
                <a:gd name="T3" fmla="*/ 0 h 490"/>
                <a:gd name="T4" fmla="*/ 0 w 378"/>
                <a:gd name="T5" fmla="*/ 0 h 490"/>
                <a:gd name="T6" fmla="*/ 0 w 378"/>
                <a:gd name="T7" fmla="*/ 0 h 490"/>
                <a:gd name="T8" fmla="*/ 0 w 378"/>
                <a:gd name="T9" fmla="*/ 0 h 490"/>
                <a:gd name="T10" fmla="*/ 0 w 378"/>
                <a:gd name="T11" fmla="*/ 0 h 490"/>
                <a:gd name="T12" fmla="*/ 0 w 378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8"/>
                <a:gd name="T22" fmla="*/ 0 h 490"/>
                <a:gd name="T23" fmla="*/ 378 w 378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8" h="490">
                  <a:moveTo>
                    <a:pt x="188" y="0"/>
                  </a:moveTo>
                  <a:lnTo>
                    <a:pt x="378" y="124"/>
                  </a:lnTo>
                  <a:lnTo>
                    <a:pt x="378" y="369"/>
                  </a:lnTo>
                  <a:lnTo>
                    <a:pt x="188" y="490"/>
                  </a:lnTo>
                  <a:lnTo>
                    <a:pt x="0" y="369"/>
                  </a:lnTo>
                  <a:lnTo>
                    <a:pt x="0" y="124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2" name="Freeform 49"/>
            <p:cNvSpPr>
              <a:spLocks/>
            </p:cNvSpPr>
            <p:nvPr/>
          </p:nvSpPr>
          <p:spPr bwMode="auto">
            <a:xfrm>
              <a:off x="1904" y="1295"/>
              <a:ext cx="76" cy="87"/>
            </a:xfrm>
            <a:custGeom>
              <a:avLst/>
              <a:gdLst>
                <a:gd name="T0" fmla="*/ 0 w 380"/>
                <a:gd name="T1" fmla="*/ 0 h 490"/>
                <a:gd name="T2" fmla="*/ 0 w 380"/>
                <a:gd name="T3" fmla="*/ 0 h 490"/>
                <a:gd name="T4" fmla="*/ 0 w 380"/>
                <a:gd name="T5" fmla="*/ 0 h 490"/>
                <a:gd name="T6" fmla="*/ 0 w 380"/>
                <a:gd name="T7" fmla="*/ 0 h 490"/>
                <a:gd name="T8" fmla="*/ 0 w 380"/>
                <a:gd name="T9" fmla="*/ 0 h 490"/>
                <a:gd name="T10" fmla="*/ 0 w 380"/>
                <a:gd name="T11" fmla="*/ 0 h 490"/>
                <a:gd name="T12" fmla="*/ 0 w 380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0"/>
                <a:gd name="T22" fmla="*/ 0 h 490"/>
                <a:gd name="T23" fmla="*/ 380 w 380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0" h="490">
                  <a:moveTo>
                    <a:pt x="190" y="0"/>
                  </a:moveTo>
                  <a:lnTo>
                    <a:pt x="380" y="122"/>
                  </a:lnTo>
                  <a:lnTo>
                    <a:pt x="380" y="366"/>
                  </a:lnTo>
                  <a:lnTo>
                    <a:pt x="190" y="490"/>
                  </a:lnTo>
                  <a:lnTo>
                    <a:pt x="0" y="366"/>
                  </a:lnTo>
                  <a:lnTo>
                    <a:pt x="0" y="122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3" name="Freeform 50"/>
            <p:cNvSpPr>
              <a:spLocks/>
            </p:cNvSpPr>
            <p:nvPr/>
          </p:nvSpPr>
          <p:spPr bwMode="auto">
            <a:xfrm>
              <a:off x="1867" y="1360"/>
              <a:ext cx="75" cy="86"/>
            </a:xfrm>
            <a:custGeom>
              <a:avLst/>
              <a:gdLst>
                <a:gd name="T0" fmla="*/ 0 w 377"/>
                <a:gd name="T1" fmla="*/ 0 h 490"/>
                <a:gd name="T2" fmla="*/ 0 w 377"/>
                <a:gd name="T3" fmla="*/ 0 h 490"/>
                <a:gd name="T4" fmla="*/ 0 w 377"/>
                <a:gd name="T5" fmla="*/ 0 h 490"/>
                <a:gd name="T6" fmla="*/ 0 w 377"/>
                <a:gd name="T7" fmla="*/ 0 h 490"/>
                <a:gd name="T8" fmla="*/ 0 w 377"/>
                <a:gd name="T9" fmla="*/ 0 h 490"/>
                <a:gd name="T10" fmla="*/ 0 w 377"/>
                <a:gd name="T11" fmla="*/ 0 h 490"/>
                <a:gd name="T12" fmla="*/ 0 w 377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7"/>
                <a:gd name="T22" fmla="*/ 0 h 490"/>
                <a:gd name="T23" fmla="*/ 377 w 377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7" h="490">
                  <a:moveTo>
                    <a:pt x="188" y="0"/>
                  </a:moveTo>
                  <a:lnTo>
                    <a:pt x="377" y="122"/>
                  </a:lnTo>
                  <a:lnTo>
                    <a:pt x="377" y="367"/>
                  </a:lnTo>
                  <a:lnTo>
                    <a:pt x="188" y="490"/>
                  </a:lnTo>
                  <a:lnTo>
                    <a:pt x="0" y="367"/>
                  </a:lnTo>
                  <a:lnTo>
                    <a:pt x="0" y="122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4" name="Freeform 51"/>
            <p:cNvSpPr>
              <a:spLocks/>
            </p:cNvSpPr>
            <p:nvPr/>
          </p:nvSpPr>
          <p:spPr bwMode="auto">
            <a:xfrm>
              <a:off x="1979" y="1294"/>
              <a:ext cx="76" cy="67"/>
            </a:xfrm>
            <a:custGeom>
              <a:avLst/>
              <a:gdLst>
                <a:gd name="T0" fmla="*/ 0 w 379"/>
                <a:gd name="T1" fmla="*/ 0 h 374"/>
                <a:gd name="T2" fmla="*/ 0 w 379"/>
                <a:gd name="T3" fmla="*/ 0 h 374"/>
                <a:gd name="T4" fmla="*/ 0 w 379"/>
                <a:gd name="T5" fmla="*/ 0 h 374"/>
                <a:gd name="T6" fmla="*/ 0 w 379"/>
                <a:gd name="T7" fmla="*/ 0 h 374"/>
                <a:gd name="T8" fmla="*/ 0 w 379"/>
                <a:gd name="T9" fmla="*/ 0 h 374"/>
                <a:gd name="T10" fmla="*/ 0 w 379"/>
                <a:gd name="T11" fmla="*/ 0 h 3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9"/>
                <a:gd name="T19" fmla="*/ 0 h 374"/>
                <a:gd name="T20" fmla="*/ 379 w 379"/>
                <a:gd name="T21" fmla="*/ 374 h 3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9" h="374">
                  <a:moveTo>
                    <a:pt x="190" y="0"/>
                  </a:moveTo>
                  <a:lnTo>
                    <a:pt x="379" y="124"/>
                  </a:lnTo>
                  <a:lnTo>
                    <a:pt x="379" y="372"/>
                  </a:lnTo>
                  <a:lnTo>
                    <a:pt x="0" y="374"/>
                  </a:lnTo>
                  <a:lnTo>
                    <a:pt x="0" y="12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5" name="Line 52"/>
            <p:cNvSpPr>
              <a:spLocks noChangeShapeType="1"/>
            </p:cNvSpPr>
            <p:nvPr/>
          </p:nvSpPr>
          <p:spPr bwMode="auto">
            <a:xfrm flipV="1">
              <a:off x="1867" y="1357"/>
              <a:ext cx="0" cy="2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16" name="Line 53"/>
            <p:cNvSpPr>
              <a:spLocks noChangeShapeType="1"/>
            </p:cNvSpPr>
            <p:nvPr/>
          </p:nvSpPr>
          <p:spPr bwMode="auto">
            <a:xfrm flipV="1">
              <a:off x="1979" y="1292"/>
              <a:ext cx="1" cy="25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17" name="Line 54"/>
            <p:cNvSpPr>
              <a:spLocks noChangeShapeType="1"/>
            </p:cNvSpPr>
            <p:nvPr/>
          </p:nvSpPr>
          <p:spPr bwMode="auto">
            <a:xfrm>
              <a:off x="2017" y="1250"/>
              <a:ext cx="0" cy="4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18" name="Line 55"/>
            <p:cNvSpPr>
              <a:spLocks noChangeShapeType="1"/>
            </p:cNvSpPr>
            <p:nvPr/>
          </p:nvSpPr>
          <p:spPr bwMode="auto">
            <a:xfrm flipH="1">
              <a:off x="2017" y="1228"/>
              <a:ext cx="39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19" name="Line 56"/>
            <p:cNvSpPr>
              <a:spLocks noChangeShapeType="1"/>
            </p:cNvSpPr>
            <p:nvPr/>
          </p:nvSpPr>
          <p:spPr bwMode="auto">
            <a:xfrm>
              <a:off x="2095" y="1250"/>
              <a:ext cx="0" cy="4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20" name="Line 57"/>
            <p:cNvSpPr>
              <a:spLocks noChangeShapeType="1"/>
            </p:cNvSpPr>
            <p:nvPr/>
          </p:nvSpPr>
          <p:spPr bwMode="auto">
            <a:xfrm flipH="1" flipV="1">
              <a:off x="2056" y="1228"/>
              <a:ext cx="39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21" name="Line 58"/>
            <p:cNvSpPr>
              <a:spLocks noChangeShapeType="1"/>
            </p:cNvSpPr>
            <p:nvPr/>
          </p:nvSpPr>
          <p:spPr bwMode="auto">
            <a:xfrm>
              <a:off x="1979" y="1228"/>
              <a:ext cx="38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22" name="Rectangle 59"/>
            <p:cNvSpPr>
              <a:spLocks noChangeArrowheads="1"/>
            </p:cNvSpPr>
            <p:nvPr/>
          </p:nvSpPr>
          <p:spPr bwMode="auto">
            <a:xfrm>
              <a:off x="1942" y="1292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23" name="Rectangle 60"/>
            <p:cNvSpPr>
              <a:spLocks noChangeArrowheads="1"/>
            </p:cNvSpPr>
            <p:nvPr/>
          </p:nvSpPr>
          <p:spPr bwMode="auto">
            <a:xfrm>
              <a:off x="1942" y="1285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24" name="Rectangle 61"/>
            <p:cNvSpPr>
              <a:spLocks noChangeArrowheads="1"/>
            </p:cNvSpPr>
            <p:nvPr/>
          </p:nvSpPr>
          <p:spPr bwMode="auto">
            <a:xfrm>
              <a:off x="1942" y="1278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25" name="Rectangle 62"/>
            <p:cNvSpPr>
              <a:spLocks noChangeArrowheads="1"/>
            </p:cNvSpPr>
            <p:nvPr/>
          </p:nvSpPr>
          <p:spPr bwMode="auto">
            <a:xfrm>
              <a:off x="1942" y="1272"/>
              <a:ext cx="2" cy="3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9542" name="Freeform 63"/>
          <p:cNvSpPr>
            <a:spLocks/>
          </p:cNvSpPr>
          <p:nvPr/>
        </p:nvSpPr>
        <p:spPr bwMode="auto">
          <a:xfrm>
            <a:off x="4981575" y="4892675"/>
            <a:ext cx="419100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43" name="Freeform 64"/>
          <p:cNvSpPr>
            <a:spLocks/>
          </p:cNvSpPr>
          <p:nvPr/>
        </p:nvSpPr>
        <p:spPr bwMode="auto">
          <a:xfrm rot="10800000">
            <a:off x="5384800" y="4891088"/>
            <a:ext cx="420688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44" name="Text Box 65"/>
          <p:cNvSpPr txBox="1">
            <a:spLocks noChangeArrowheads="1"/>
          </p:cNvSpPr>
          <p:nvPr/>
        </p:nvSpPr>
        <p:spPr bwMode="auto">
          <a:xfrm>
            <a:off x="4973638" y="4937125"/>
            <a:ext cx="4524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RXR</a:t>
            </a:r>
          </a:p>
        </p:txBody>
      </p:sp>
      <p:sp>
        <p:nvSpPr>
          <p:cNvPr id="149545" name="Text Box 66"/>
          <p:cNvSpPr txBox="1">
            <a:spLocks noChangeArrowheads="1"/>
          </p:cNvSpPr>
          <p:nvPr/>
        </p:nvSpPr>
        <p:spPr bwMode="auto">
          <a:xfrm>
            <a:off x="5376863" y="4938713"/>
            <a:ext cx="438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LXR</a:t>
            </a:r>
          </a:p>
        </p:txBody>
      </p:sp>
      <p:sp>
        <p:nvSpPr>
          <p:cNvPr id="149546" name="Line 67"/>
          <p:cNvSpPr>
            <a:spLocks noChangeShapeType="1"/>
          </p:cNvSpPr>
          <p:nvPr/>
        </p:nvSpPr>
        <p:spPr bwMode="auto">
          <a:xfrm>
            <a:off x="3013075" y="3181350"/>
            <a:ext cx="117951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47" name="Freeform 68"/>
          <p:cNvSpPr>
            <a:spLocks/>
          </p:cNvSpPr>
          <p:nvPr/>
        </p:nvSpPr>
        <p:spPr bwMode="auto">
          <a:xfrm>
            <a:off x="3176588" y="3013075"/>
            <a:ext cx="419100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48" name="Freeform 69"/>
          <p:cNvSpPr>
            <a:spLocks/>
          </p:cNvSpPr>
          <p:nvPr/>
        </p:nvSpPr>
        <p:spPr bwMode="auto">
          <a:xfrm rot="10800000">
            <a:off x="3579813" y="3011488"/>
            <a:ext cx="420687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49" name="Text Box 70"/>
          <p:cNvSpPr txBox="1">
            <a:spLocks noChangeArrowheads="1"/>
          </p:cNvSpPr>
          <p:nvPr/>
        </p:nvSpPr>
        <p:spPr bwMode="auto">
          <a:xfrm>
            <a:off x="3168650" y="3057525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RXR</a:t>
            </a:r>
          </a:p>
        </p:txBody>
      </p:sp>
      <p:sp>
        <p:nvSpPr>
          <p:cNvPr id="149550" name="Text Box 71"/>
          <p:cNvSpPr txBox="1">
            <a:spLocks noChangeArrowheads="1"/>
          </p:cNvSpPr>
          <p:nvPr/>
        </p:nvSpPr>
        <p:spPr bwMode="auto">
          <a:xfrm>
            <a:off x="3571875" y="3059113"/>
            <a:ext cx="4603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RAR</a:t>
            </a:r>
          </a:p>
        </p:txBody>
      </p:sp>
      <p:sp>
        <p:nvSpPr>
          <p:cNvPr id="149551" name="Line 72"/>
          <p:cNvSpPr>
            <a:spLocks noChangeShapeType="1"/>
          </p:cNvSpPr>
          <p:nvPr/>
        </p:nvSpPr>
        <p:spPr bwMode="auto">
          <a:xfrm>
            <a:off x="2840038" y="5556250"/>
            <a:ext cx="11795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52" name="Freeform 73"/>
          <p:cNvSpPr>
            <a:spLocks/>
          </p:cNvSpPr>
          <p:nvPr/>
        </p:nvSpPr>
        <p:spPr bwMode="auto">
          <a:xfrm>
            <a:off x="3003550" y="5386388"/>
            <a:ext cx="419100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53" name="Freeform 74"/>
          <p:cNvSpPr>
            <a:spLocks/>
          </p:cNvSpPr>
          <p:nvPr/>
        </p:nvSpPr>
        <p:spPr bwMode="auto">
          <a:xfrm rot="10800000">
            <a:off x="3406775" y="5386388"/>
            <a:ext cx="420688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54" name="Text Box 75"/>
          <p:cNvSpPr txBox="1">
            <a:spLocks noChangeArrowheads="1"/>
          </p:cNvSpPr>
          <p:nvPr/>
        </p:nvSpPr>
        <p:spPr bwMode="auto">
          <a:xfrm>
            <a:off x="2995613" y="5434013"/>
            <a:ext cx="4524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RXR</a:t>
            </a:r>
          </a:p>
        </p:txBody>
      </p:sp>
      <p:sp>
        <p:nvSpPr>
          <p:cNvPr id="149555" name="Text Box 76"/>
          <p:cNvSpPr txBox="1">
            <a:spLocks noChangeArrowheads="1"/>
          </p:cNvSpPr>
          <p:nvPr/>
        </p:nvSpPr>
        <p:spPr bwMode="auto">
          <a:xfrm>
            <a:off x="3398838" y="5434013"/>
            <a:ext cx="444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PXR</a:t>
            </a:r>
          </a:p>
        </p:txBody>
      </p:sp>
      <p:sp>
        <p:nvSpPr>
          <p:cNvPr id="149556" name="Line 77"/>
          <p:cNvSpPr>
            <a:spLocks noChangeShapeType="1"/>
          </p:cNvSpPr>
          <p:nvPr/>
        </p:nvSpPr>
        <p:spPr bwMode="auto">
          <a:xfrm>
            <a:off x="4140200" y="5557838"/>
            <a:ext cx="117951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57" name="Freeform 78"/>
          <p:cNvSpPr>
            <a:spLocks/>
          </p:cNvSpPr>
          <p:nvPr/>
        </p:nvSpPr>
        <p:spPr bwMode="auto">
          <a:xfrm>
            <a:off x="4303713" y="5387975"/>
            <a:ext cx="419100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58" name="Freeform 79"/>
          <p:cNvSpPr>
            <a:spLocks/>
          </p:cNvSpPr>
          <p:nvPr/>
        </p:nvSpPr>
        <p:spPr bwMode="auto">
          <a:xfrm rot="10800000">
            <a:off x="4706938" y="5387975"/>
            <a:ext cx="420687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59" name="Text Box 80"/>
          <p:cNvSpPr txBox="1">
            <a:spLocks noChangeArrowheads="1"/>
          </p:cNvSpPr>
          <p:nvPr/>
        </p:nvSpPr>
        <p:spPr bwMode="auto">
          <a:xfrm>
            <a:off x="4295775" y="5435600"/>
            <a:ext cx="452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RXR</a:t>
            </a:r>
          </a:p>
        </p:txBody>
      </p:sp>
      <p:sp>
        <p:nvSpPr>
          <p:cNvPr id="149560" name="Text Box 81"/>
          <p:cNvSpPr txBox="1">
            <a:spLocks noChangeArrowheads="1"/>
          </p:cNvSpPr>
          <p:nvPr/>
        </p:nvSpPr>
        <p:spPr bwMode="auto">
          <a:xfrm>
            <a:off x="4699000" y="5435600"/>
            <a:ext cx="4603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CAR</a:t>
            </a:r>
          </a:p>
        </p:txBody>
      </p:sp>
      <p:sp>
        <p:nvSpPr>
          <p:cNvPr id="149561" name="Line 82"/>
          <p:cNvSpPr>
            <a:spLocks noChangeShapeType="1"/>
          </p:cNvSpPr>
          <p:nvPr/>
        </p:nvSpPr>
        <p:spPr bwMode="auto">
          <a:xfrm>
            <a:off x="2865438" y="4695825"/>
            <a:ext cx="11795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62" name="Freeform 83"/>
          <p:cNvSpPr>
            <a:spLocks/>
          </p:cNvSpPr>
          <p:nvPr/>
        </p:nvSpPr>
        <p:spPr bwMode="auto">
          <a:xfrm>
            <a:off x="3028950" y="4527550"/>
            <a:ext cx="419100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63" name="Freeform 84"/>
          <p:cNvSpPr>
            <a:spLocks/>
          </p:cNvSpPr>
          <p:nvPr/>
        </p:nvSpPr>
        <p:spPr bwMode="auto">
          <a:xfrm rot="10800000">
            <a:off x="3432175" y="4525963"/>
            <a:ext cx="420688" cy="339725"/>
          </a:xfrm>
          <a:custGeom>
            <a:avLst/>
            <a:gdLst>
              <a:gd name="T0" fmla="*/ 2147483647 w 593"/>
              <a:gd name="T1" fmla="*/ 2147483647 h 785"/>
              <a:gd name="T2" fmla="*/ 2147483647 w 593"/>
              <a:gd name="T3" fmla="*/ 2147483647 h 785"/>
              <a:gd name="T4" fmla="*/ 2147483647 w 593"/>
              <a:gd name="T5" fmla="*/ 2147483647 h 785"/>
              <a:gd name="T6" fmla="*/ 2147483647 w 593"/>
              <a:gd name="T7" fmla="*/ 2147483647 h 785"/>
              <a:gd name="T8" fmla="*/ 2147483647 w 593"/>
              <a:gd name="T9" fmla="*/ 2147483647 h 7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3"/>
              <a:gd name="T16" fmla="*/ 0 h 785"/>
              <a:gd name="T17" fmla="*/ 593 w 593"/>
              <a:gd name="T18" fmla="*/ 785 h 7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3" h="785">
                <a:moveTo>
                  <a:pt x="519" y="88"/>
                </a:moveTo>
                <a:cubicBezTo>
                  <a:pt x="593" y="175"/>
                  <a:pt x="592" y="616"/>
                  <a:pt x="519" y="701"/>
                </a:cubicBezTo>
                <a:cubicBezTo>
                  <a:pt x="445" y="785"/>
                  <a:pt x="152" y="684"/>
                  <a:pt x="78" y="597"/>
                </a:cubicBezTo>
                <a:cubicBezTo>
                  <a:pt x="3" y="509"/>
                  <a:pt x="0" y="267"/>
                  <a:pt x="71" y="178"/>
                </a:cubicBezTo>
                <a:cubicBezTo>
                  <a:pt x="142" y="88"/>
                  <a:pt x="444" y="0"/>
                  <a:pt x="519" y="8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564" name="Text Box 85"/>
          <p:cNvSpPr txBox="1">
            <a:spLocks noChangeArrowheads="1"/>
          </p:cNvSpPr>
          <p:nvPr/>
        </p:nvSpPr>
        <p:spPr bwMode="auto">
          <a:xfrm>
            <a:off x="3021013" y="4572000"/>
            <a:ext cx="4524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RXR</a:t>
            </a:r>
          </a:p>
        </p:txBody>
      </p:sp>
      <p:sp>
        <p:nvSpPr>
          <p:cNvPr id="149565" name="Text Box 86"/>
          <p:cNvSpPr txBox="1">
            <a:spLocks noChangeArrowheads="1"/>
          </p:cNvSpPr>
          <p:nvPr/>
        </p:nvSpPr>
        <p:spPr bwMode="auto">
          <a:xfrm>
            <a:off x="3424238" y="4573588"/>
            <a:ext cx="4397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FXR</a:t>
            </a:r>
          </a:p>
        </p:txBody>
      </p:sp>
      <p:grpSp>
        <p:nvGrpSpPr>
          <p:cNvPr id="149566" name="Group 87"/>
          <p:cNvGrpSpPr>
            <a:grpSpLocks/>
          </p:cNvGrpSpPr>
          <p:nvPr/>
        </p:nvGrpSpPr>
        <p:grpSpPr bwMode="auto">
          <a:xfrm>
            <a:off x="5588000" y="2776538"/>
            <a:ext cx="304800" cy="196850"/>
            <a:chOff x="1792" y="1228"/>
            <a:chExt cx="303" cy="218"/>
          </a:xfrm>
        </p:grpSpPr>
        <p:sp>
          <p:nvSpPr>
            <p:cNvPr id="149596" name="Freeform 88"/>
            <p:cNvSpPr>
              <a:spLocks/>
            </p:cNvSpPr>
            <p:nvPr/>
          </p:nvSpPr>
          <p:spPr bwMode="auto">
            <a:xfrm>
              <a:off x="1792" y="1360"/>
              <a:ext cx="75" cy="86"/>
            </a:xfrm>
            <a:custGeom>
              <a:avLst/>
              <a:gdLst>
                <a:gd name="T0" fmla="*/ 0 w 378"/>
                <a:gd name="T1" fmla="*/ 0 h 490"/>
                <a:gd name="T2" fmla="*/ 0 w 378"/>
                <a:gd name="T3" fmla="*/ 0 h 490"/>
                <a:gd name="T4" fmla="*/ 0 w 378"/>
                <a:gd name="T5" fmla="*/ 0 h 490"/>
                <a:gd name="T6" fmla="*/ 0 w 378"/>
                <a:gd name="T7" fmla="*/ 0 h 490"/>
                <a:gd name="T8" fmla="*/ 0 w 378"/>
                <a:gd name="T9" fmla="*/ 0 h 490"/>
                <a:gd name="T10" fmla="*/ 0 w 378"/>
                <a:gd name="T11" fmla="*/ 0 h 490"/>
                <a:gd name="T12" fmla="*/ 0 w 378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8"/>
                <a:gd name="T22" fmla="*/ 0 h 490"/>
                <a:gd name="T23" fmla="*/ 378 w 378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8" h="490">
                  <a:moveTo>
                    <a:pt x="188" y="0"/>
                  </a:moveTo>
                  <a:lnTo>
                    <a:pt x="378" y="124"/>
                  </a:lnTo>
                  <a:lnTo>
                    <a:pt x="378" y="369"/>
                  </a:lnTo>
                  <a:lnTo>
                    <a:pt x="188" y="490"/>
                  </a:lnTo>
                  <a:lnTo>
                    <a:pt x="0" y="369"/>
                  </a:lnTo>
                  <a:lnTo>
                    <a:pt x="0" y="124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97" name="Freeform 89"/>
            <p:cNvSpPr>
              <a:spLocks/>
            </p:cNvSpPr>
            <p:nvPr/>
          </p:nvSpPr>
          <p:spPr bwMode="auto">
            <a:xfrm>
              <a:off x="1904" y="1295"/>
              <a:ext cx="76" cy="87"/>
            </a:xfrm>
            <a:custGeom>
              <a:avLst/>
              <a:gdLst>
                <a:gd name="T0" fmla="*/ 0 w 380"/>
                <a:gd name="T1" fmla="*/ 0 h 490"/>
                <a:gd name="T2" fmla="*/ 0 w 380"/>
                <a:gd name="T3" fmla="*/ 0 h 490"/>
                <a:gd name="T4" fmla="*/ 0 w 380"/>
                <a:gd name="T5" fmla="*/ 0 h 490"/>
                <a:gd name="T6" fmla="*/ 0 w 380"/>
                <a:gd name="T7" fmla="*/ 0 h 490"/>
                <a:gd name="T8" fmla="*/ 0 w 380"/>
                <a:gd name="T9" fmla="*/ 0 h 490"/>
                <a:gd name="T10" fmla="*/ 0 w 380"/>
                <a:gd name="T11" fmla="*/ 0 h 490"/>
                <a:gd name="T12" fmla="*/ 0 w 380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0"/>
                <a:gd name="T22" fmla="*/ 0 h 490"/>
                <a:gd name="T23" fmla="*/ 380 w 380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0" h="490">
                  <a:moveTo>
                    <a:pt x="190" y="0"/>
                  </a:moveTo>
                  <a:lnTo>
                    <a:pt x="380" y="122"/>
                  </a:lnTo>
                  <a:lnTo>
                    <a:pt x="380" y="366"/>
                  </a:lnTo>
                  <a:lnTo>
                    <a:pt x="190" y="490"/>
                  </a:lnTo>
                  <a:lnTo>
                    <a:pt x="0" y="366"/>
                  </a:lnTo>
                  <a:lnTo>
                    <a:pt x="0" y="122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98" name="Freeform 90"/>
            <p:cNvSpPr>
              <a:spLocks/>
            </p:cNvSpPr>
            <p:nvPr/>
          </p:nvSpPr>
          <p:spPr bwMode="auto">
            <a:xfrm>
              <a:off x="1867" y="1360"/>
              <a:ext cx="75" cy="86"/>
            </a:xfrm>
            <a:custGeom>
              <a:avLst/>
              <a:gdLst>
                <a:gd name="T0" fmla="*/ 0 w 377"/>
                <a:gd name="T1" fmla="*/ 0 h 490"/>
                <a:gd name="T2" fmla="*/ 0 w 377"/>
                <a:gd name="T3" fmla="*/ 0 h 490"/>
                <a:gd name="T4" fmla="*/ 0 w 377"/>
                <a:gd name="T5" fmla="*/ 0 h 490"/>
                <a:gd name="T6" fmla="*/ 0 w 377"/>
                <a:gd name="T7" fmla="*/ 0 h 490"/>
                <a:gd name="T8" fmla="*/ 0 w 377"/>
                <a:gd name="T9" fmla="*/ 0 h 490"/>
                <a:gd name="T10" fmla="*/ 0 w 377"/>
                <a:gd name="T11" fmla="*/ 0 h 490"/>
                <a:gd name="T12" fmla="*/ 0 w 377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7"/>
                <a:gd name="T22" fmla="*/ 0 h 490"/>
                <a:gd name="T23" fmla="*/ 377 w 377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7" h="490">
                  <a:moveTo>
                    <a:pt x="188" y="0"/>
                  </a:moveTo>
                  <a:lnTo>
                    <a:pt x="377" y="122"/>
                  </a:lnTo>
                  <a:lnTo>
                    <a:pt x="377" y="367"/>
                  </a:lnTo>
                  <a:lnTo>
                    <a:pt x="188" y="490"/>
                  </a:lnTo>
                  <a:lnTo>
                    <a:pt x="0" y="367"/>
                  </a:lnTo>
                  <a:lnTo>
                    <a:pt x="0" y="122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99" name="Freeform 91"/>
            <p:cNvSpPr>
              <a:spLocks/>
            </p:cNvSpPr>
            <p:nvPr/>
          </p:nvSpPr>
          <p:spPr bwMode="auto">
            <a:xfrm>
              <a:off x="1979" y="1294"/>
              <a:ext cx="76" cy="67"/>
            </a:xfrm>
            <a:custGeom>
              <a:avLst/>
              <a:gdLst>
                <a:gd name="T0" fmla="*/ 0 w 379"/>
                <a:gd name="T1" fmla="*/ 0 h 374"/>
                <a:gd name="T2" fmla="*/ 0 w 379"/>
                <a:gd name="T3" fmla="*/ 0 h 374"/>
                <a:gd name="T4" fmla="*/ 0 w 379"/>
                <a:gd name="T5" fmla="*/ 0 h 374"/>
                <a:gd name="T6" fmla="*/ 0 w 379"/>
                <a:gd name="T7" fmla="*/ 0 h 374"/>
                <a:gd name="T8" fmla="*/ 0 w 379"/>
                <a:gd name="T9" fmla="*/ 0 h 374"/>
                <a:gd name="T10" fmla="*/ 0 w 379"/>
                <a:gd name="T11" fmla="*/ 0 h 3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9"/>
                <a:gd name="T19" fmla="*/ 0 h 374"/>
                <a:gd name="T20" fmla="*/ 379 w 379"/>
                <a:gd name="T21" fmla="*/ 374 h 3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9" h="374">
                  <a:moveTo>
                    <a:pt x="190" y="0"/>
                  </a:moveTo>
                  <a:lnTo>
                    <a:pt x="379" y="124"/>
                  </a:lnTo>
                  <a:lnTo>
                    <a:pt x="379" y="372"/>
                  </a:lnTo>
                  <a:lnTo>
                    <a:pt x="0" y="374"/>
                  </a:lnTo>
                  <a:lnTo>
                    <a:pt x="0" y="12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00" name="Line 92"/>
            <p:cNvSpPr>
              <a:spLocks noChangeShapeType="1"/>
            </p:cNvSpPr>
            <p:nvPr/>
          </p:nvSpPr>
          <p:spPr bwMode="auto">
            <a:xfrm flipV="1">
              <a:off x="1867" y="1357"/>
              <a:ext cx="0" cy="2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01" name="Line 93"/>
            <p:cNvSpPr>
              <a:spLocks noChangeShapeType="1"/>
            </p:cNvSpPr>
            <p:nvPr/>
          </p:nvSpPr>
          <p:spPr bwMode="auto">
            <a:xfrm flipV="1">
              <a:off x="1979" y="1292"/>
              <a:ext cx="1" cy="25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02" name="Line 94"/>
            <p:cNvSpPr>
              <a:spLocks noChangeShapeType="1"/>
            </p:cNvSpPr>
            <p:nvPr/>
          </p:nvSpPr>
          <p:spPr bwMode="auto">
            <a:xfrm>
              <a:off x="2017" y="1250"/>
              <a:ext cx="0" cy="4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03" name="Line 95"/>
            <p:cNvSpPr>
              <a:spLocks noChangeShapeType="1"/>
            </p:cNvSpPr>
            <p:nvPr/>
          </p:nvSpPr>
          <p:spPr bwMode="auto">
            <a:xfrm flipH="1">
              <a:off x="2017" y="1228"/>
              <a:ext cx="39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04" name="Line 96"/>
            <p:cNvSpPr>
              <a:spLocks noChangeShapeType="1"/>
            </p:cNvSpPr>
            <p:nvPr/>
          </p:nvSpPr>
          <p:spPr bwMode="auto">
            <a:xfrm>
              <a:off x="2095" y="1250"/>
              <a:ext cx="0" cy="4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05" name="Line 97"/>
            <p:cNvSpPr>
              <a:spLocks noChangeShapeType="1"/>
            </p:cNvSpPr>
            <p:nvPr/>
          </p:nvSpPr>
          <p:spPr bwMode="auto">
            <a:xfrm flipH="1" flipV="1">
              <a:off x="2056" y="1228"/>
              <a:ext cx="39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06" name="Line 98"/>
            <p:cNvSpPr>
              <a:spLocks noChangeShapeType="1"/>
            </p:cNvSpPr>
            <p:nvPr/>
          </p:nvSpPr>
          <p:spPr bwMode="auto">
            <a:xfrm>
              <a:off x="1979" y="1228"/>
              <a:ext cx="38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607" name="Rectangle 99"/>
            <p:cNvSpPr>
              <a:spLocks noChangeArrowheads="1"/>
            </p:cNvSpPr>
            <p:nvPr/>
          </p:nvSpPr>
          <p:spPr bwMode="auto">
            <a:xfrm>
              <a:off x="1942" y="1292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08" name="Rectangle 100"/>
            <p:cNvSpPr>
              <a:spLocks noChangeArrowheads="1"/>
            </p:cNvSpPr>
            <p:nvPr/>
          </p:nvSpPr>
          <p:spPr bwMode="auto">
            <a:xfrm>
              <a:off x="1942" y="1285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09" name="Rectangle 101"/>
            <p:cNvSpPr>
              <a:spLocks noChangeArrowheads="1"/>
            </p:cNvSpPr>
            <p:nvPr/>
          </p:nvSpPr>
          <p:spPr bwMode="auto">
            <a:xfrm>
              <a:off x="1942" y="1278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10" name="Rectangle 102"/>
            <p:cNvSpPr>
              <a:spLocks noChangeArrowheads="1"/>
            </p:cNvSpPr>
            <p:nvPr/>
          </p:nvSpPr>
          <p:spPr bwMode="auto">
            <a:xfrm>
              <a:off x="1942" y="1272"/>
              <a:ext cx="2" cy="3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9567" name="Group 103"/>
          <p:cNvGrpSpPr>
            <a:grpSpLocks/>
          </p:cNvGrpSpPr>
          <p:nvPr/>
        </p:nvGrpSpPr>
        <p:grpSpPr bwMode="auto">
          <a:xfrm>
            <a:off x="3579813" y="4392613"/>
            <a:ext cx="304800" cy="196850"/>
            <a:chOff x="1792" y="1228"/>
            <a:chExt cx="303" cy="218"/>
          </a:xfrm>
        </p:grpSpPr>
        <p:sp>
          <p:nvSpPr>
            <p:cNvPr id="149581" name="Freeform 104"/>
            <p:cNvSpPr>
              <a:spLocks/>
            </p:cNvSpPr>
            <p:nvPr/>
          </p:nvSpPr>
          <p:spPr bwMode="auto">
            <a:xfrm>
              <a:off x="1792" y="1360"/>
              <a:ext cx="75" cy="86"/>
            </a:xfrm>
            <a:custGeom>
              <a:avLst/>
              <a:gdLst>
                <a:gd name="T0" fmla="*/ 0 w 378"/>
                <a:gd name="T1" fmla="*/ 0 h 490"/>
                <a:gd name="T2" fmla="*/ 0 w 378"/>
                <a:gd name="T3" fmla="*/ 0 h 490"/>
                <a:gd name="T4" fmla="*/ 0 w 378"/>
                <a:gd name="T5" fmla="*/ 0 h 490"/>
                <a:gd name="T6" fmla="*/ 0 w 378"/>
                <a:gd name="T7" fmla="*/ 0 h 490"/>
                <a:gd name="T8" fmla="*/ 0 w 378"/>
                <a:gd name="T9" fmla="*/ 0 h 490"/>
                <a:gd name="T10" fmla="*/ 0 w 378"/>
                <a:gd name="T11" fmla="*/ 0 h 490"/>
                <a:gd name="T12" fmla="*/ 0 w 378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8"/>
                <a:gd name="T22" fmla="*/ 0 h 490"/>
                <a:gd name="T23" fmla="*/ 378 w 378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8" h="490">
                  <a:moveTo>
                    <a:pt x="188" y="0"/>
                  </a:moveTo>
                  <a:lnTo>
                    <a:pt x="378" y="124"/>
                  </a:lnTo>
                  <a:lnTo>
                    <a:pt x="378" y="369"/>
                  </a:lnTo>
                  <a:lnTo>
                    <a:pt x="188" y="490"/>
                  </a:lnTo>
                  <a:lnTo>
                    <a:pt x="0" y="369"/>
                  </a:lnTo>
                  <a:lnTo>
                    <a:pt x="0" y="124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82" name="Freeform 105"/>
            <p:cNvSpPr>
              <a:spLocks/>
            </p:cNvSpPr>
            <p:nvPr/>
          </p:nvSpPr>
          <p:spPr bwMode="auto">
            <a:xfrm>
              <a:off x="1904" y="1295"/>
              <a:ext cx="76" cy="87"/>
            </a:xfrm>
            <a:custGeom>
              <a:avLst/>
              <a:gdLst>
                <a:gd name="T0" fmla="*/ 0 w 380"/>
                <a:gd name="T1" fmla="*/ 0 h 490"/>
                <a:gd name="T2" fmla="*/ 0 w 380"/>
                <a:gd name="T3" fmla="*/ 0 h 490"/>
                <a:gd name="T4" fmla="*/ 0 w 380"/>
                <a:gd name="T5" fmla="*/ 0 h 490"/>
                <a:gd name="T6" fmla="*/ 0 w 380"/>
                <a:gd name="T7" fmla="*/ 0 h 490"/>
                <a:gd name="T8" fmla="*/ 0 w 380"/>
                <a:gd name="T9" fmla="*/ 0 h 490"/>
                <a:gd name="T10" fmla="*/ 0 w 380"/>
                <a:gd name="T11" fmla="*/ 0 h 490"/>
                <a:gd name="T12" fmla="*/ 0 w 380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0"/>
                <a:gd name="T22" fmla="*/ 0 h 490"/>
                <a:gd name="T23" fmla="*/ 380 w 380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0" h="490">
                  <a:moveTo>
                    <a:pt x="190" y="0"/>
                  </a:moveTo>
                  <a:lnTo>
                    <a:pt x="380" y="122"/>
                  </a:lnTo>
                  <a:lnTo>
                    <a:pt x="380" y="366"/>
                  </a:lnTo>
                  <a:lnTo>
                    <a:pt x="190" y="490"/>
                  </a:lnTo>
                  <a:lnTo>
                    <a:pt x="0" y="366"/>
                  </a:lnTo>
                  <a:lnTo>
                    <a:pt x="0" y="122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83" name="Freeform 106"/>
            <p:cNvSpPr>
              <a:spLocks/>
            </p:cNvSpPr>
            <p:nvPr/>
          </p:nvSpPr>
          <p:spPr bwMode="auto">
            <a:xfrm>
              <a:off x="1867" y="1360"/>
              <a:ext cx="75" cy="86"/>
            </a:xfrm>
            <a:custGeom>
              <a:avLst/>
              <a:gdLst>
                <a:gd name="T0" fmla="*/ 0 w 377"/>
                <a:gd name="T1" fmla="*/ 0 h 490"/>
                <a:gd name="T2" fmla="*/ 0 w 377"/>
                <a:gd name="T3" fmla="*/ 0 h 490"/>
                <a:gd name="T4" fmla="*/ 0 w 377"/>
                <a:gd name="T5" fmla="*/ 0 h 490"/>
                <a:gd name="T6" fmla="*/ 0 w 377"/>
                <a:gd name="T7" fmla="*/ 0 h 490"/>
                <a:gd name="T8" fmla="*/ 0 w 377"/>
                <a:gd name="T9" fmla="*/ 0 h 490"/>
                <a:gd name="T10" fmla="*/ 0 w 377"/>
                <a:gd name="T11" fmla="*/ 0 h 490"/>
                <a:gd name="T12" fmla="*/ 0 w 377"/>
                <a:gd name="T13" fmla="*/ 0 h 4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7"/>
                <a:gd name="T22" fmla="*/ 0 h 490"/>
                <a:gd name="T23" fmla="*/ 377 w 377"/>
                <a:gd name="T24" fmla="*/ 490 h 4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7" h="490">
                  <a:moveTo>
                    <a:pt x="188" y="0"/>
                  </a:moveTo>
                  <a:lnTo>
                    <a:pt x="377" y="122"/>
                  </a:lnTo>
                  <a:lnTo>
                    <a:pt x="377" y="367"/>
                  </a:lnTo>
                  <a:lnTo>
                    <a:pt x="188" y="490"/>
                  </a:lnTo>
                  <a:lnTo>
                    <a:pt x="0" y="367"/>
                  </a:lnTo>
                  <a:lnTo>
                    <a:pt x="0" y="122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84" name="Freeform 107"/>
            <p:cNvSpPr>
              <a:spLocks/>
            </p:cNvSpPr>
            <p:nvPr/>
          </p:nvSpPr>
          <p:spPr bwMode="auto">
            <a:xfrm>
              <a:off x="1979" y="1294"/>
              <a:ext cx="76" cy="67"/>
            </a:xfrm>
            <a:custGeom>
              <a:avLst/>
              <a:gdLst>
                <a:gd name="T0" fmla="*/ 0 w 379"/>
                <a:gd name="T1" fmla="*/ 0 h 374"/>
                <a:gd name="T2" fmla="*/ 0 w 379"/>
                <a:gd name="T3" fmla="*/ 0 h 374"/>
                <a:gd name="T4" fmla="*/ 0 w 379"/>
                <a:gd name="T5" fmla="*/ 0 h 374"/>
                <a:gd name="T6" fmla="*/ 0 w 379"/>
                <a:gd name="T7" fmla="*/ 0 h 374"/>
                <a:gd name="T8" fmla="*/ 0 w 379"/>
                <a:gd name="T9" fmla="*/ 0 h 374"/>
                <a:gd name="T10" fmla="*/ 0 w 379"/>
                <a:gd name="T11" fmla="*/ 0 h 3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9"/>
                <a:gd name="T19" fmla="*/ 0 h 374"/>
                <a:gd name="T20" fmla="*/ 379 w 379"/>
                <a:gd name="T21" fmla="*/ 374 h 3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9" h="374">
                  <a:moveTo>
                    <a:pt x="190" y="0"/>
                  </a:moveTo>
                  <a:lnTo>
                    <a:pt x="379" y="124"/>
                  </a:lnTo>
                  <a:lnTo>
                    <a:pt x="379" y="372"/>
                  </a:lnTo>
                  <a:lnTo>
                    <a:pt x="0" y="374"/>
                  </a:lnTo>
                  <a:lnTo>
                    <a:pt x="0" y="12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85" name="Line 108"/>
            <p:cNvSpPr>
              <a:spLocks noChangeShapeType="1"/>
            </p:cNvSpPr>
            <p:nvPr/>
          </p:nvSpPr>
          <p:spPr bwMode="auto">
            <a:xfrm flipV="1">
              <a:off x="1867" y="1357"/>
              <a:ext cx="0" cy="2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86" name="Line 109"/>
            <p:cNvSpPr>
              <a:spLocks noChangeShapeType="1"/>
            </p:cNvSpPr>
            <p:nvPr/>
          </p:nvSpPr>
          <p:spPr bwMode="auto">
            <a:xfrm flipV="1">
              <a:off x="1979" y="1292"/>
              <a:ext cx="1" cy="25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87" name="Line 110"/>
            <p:cNvSpPr>
              <a:spLocks noChangeShapeType="1"/>
            </p:cNvSpPr>
            <p:nvPr/>
          </p:nvSpPr>
          <p:spPr bwMode="auto">
            <a:xfrm>
              <a:off x="2017" y="1250"/>
              <a:ext cx="0" cy="4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88" name="Line 111"/>
            <p:cNvSpPr>
              <a:spLocks noChangeShapeType="1"/>
            </p:cNvSpPr>
            <p:nvPr/>
          </p:nvSpPr>
          <p:spPr bwMode="auto">
            <a:xfrm flipH="1">
              <a:off x="2017" y="1228"/>
              <a:ext cx="39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89" name="Line 112"/>
            <p:cNvSpPr>
              <a:spLocks noChangeShapeType="1"/>
            </p:cNvSpPr>
            <p:nvPr/>
          </p:nvSpPr>
          <p:spPr bwMode="auto">
            <a:xfrm>
              <a:off x="2095" y="1250"/>
              <a:ext cx="0" cy="44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90" name="Line 113"/>
            <p:cNvSpPr>
              <a:spLocks noChangeShapeType="1"/>
            </p:cNvSpPr>
            <p:nvPr/>
          </p:nvSpPr>
          <p:spPr bwMode="auto">
            <a:xfrm flipH="1" flipV="1">
              <a:off x="2056" y="1228"/>
              <a:ext cx="39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91" name="Line 114"/>
            <p:cNvSpPr>
              <a:spLocks noChangeShapeType="1"/>
            </p:cNvSpPr>
            <p:nvPr/>
          </p:nvSpPr>
          <p:spPr bwMode="auto">
            <a:xfrm>
              <a:off x="1979" y="1228"/>
              <a:ext cx="38" cy="2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592" name="Rectangle 115"/>
            <p:cNvSpPr>
              <a:spLocks noChangeArrowheads="1"/>
            </p:cNvSpPr>
            <p:nvPr/>
          </p:nvSpPr>
          <p:spPr bwMode="auto">
            <a:xfrm>
              <a:off x="1942" y="1292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93" name="Rectangle 116"/>
            <p:cNvSpPr>
              <a:spLocks noChangeArrowheads="1"/>
            </p:cNvSpPr>
            <p:nvPr/>
          </p:nvSpPr>
          <p:spPr bwMode="auto">
            <a:xfrm>
              <a:off x="1942" y="1285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94" name="Rectangle 117"/>
            <p:cNvSpPr>
              <a:spLocks noChangeArrowheads="1"/>
            </p:cNvSpPr>
            <p:nvPr/>
          </p:nvSpPr>
          <p:spPr bwMode="auto">
            <a:xfrm>
              <a:off x="1942" y="1278"/>
              <a:ext cx="2" cy="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95" name="Rectangle 118"/>
            <p:cNvSpPr>
              <a:spLocks noChangeArrowheads="1"/>
            </p:cNvSpPr>
            <p:nvPr/>
          </p:nvSpPr>
          <p:spPr bwMode="auto">
            <a:xfrm>
              <a:off x="1942" y="1272"/>
              <a:ext cx="2" cy="3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9568" name="Line 119"/>
          <p:cNvSpPr>
            <a:spLocks noChangeAspect="1" noChangeShapeType="1"/>
          </p:cNvSpPr>
          <p:nvPr/>
        </p:nvSpPr>
        <p:spPr bwMode="auto">
          <a:xfrm>
            <a:off x="1693863" y="2897188"/>
            <a:ext cx="7127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69" name="Line 120"/>
          <p:cNvSpPr>
            <a:spLocks noChangeAspect="1" noChangeShapeType="1"/>
          </p:cNvSpPr>
          <p:nvPr/>
        </p:nvSpPr>
        <p:spPr bwMode="auto">
          <a:xfrm rot="1800000">
            <a:off x="6567488" y="3530600"/>
            <a:ext cx="7127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70" name="Text Box 121"/>
          <p:cNvSpPr txBox="1">
            <a:spLocks noChangeArrowheads="1"/>
          </p:cNvSpPr>
          <p:nvPr/>
        </p:nvSpPr>
        <p:spPr bwMode="auto">
          <a:xfrm>
            <a:off x="3063875" y="2794000"/>
            <a:ext cx="5064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 i="1">
                <a:solidFill>
                  <a:srgbClr val="990099"/>
                </a:solidFill>
              </a:rPr>
              <a:t>ntcp</a:t>
            </a:r>
            <a:endParaRPr lang="en-US" sz="1000" b="1">
              <a:solidFill>
                <a:srgbClr val="990099"/>
              </a:solidFill>
            </a:endParaRPr>
          </a:p>
        </p:txBody>
      </p:sp>
      <p:sp>
        <p:nvSpPr>
          <p:cNvPr id="149571" name="Oval 122"/>
          <p:cNvSpPr>
            <a:spLocks noChangeArrowheads="1"/>
          </p:cNvSpPr>
          <p:nvPr/>
        </p:nvSpPr>
        <p:spPr bwMode="auto">
          <a:xfrm>
            <a:off x="1800225" y="5302250"/>
            <a:ext cx="461963" cy="515938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666666"/>
              </a:gs>
            </a:gsLst>
            <a:path path="rect">
              <a:fillToRect r="100000" b="100000"/>
            </a:path>
          </a:gradFill>
          <a:ln>
            <a:noFill/>
          </a:ln>
          <a:extLst>
            <a:ext uri="{91240B29-F687-4f45-9708-019B960494DF}">
              <a14:hiddenLine xmlns=""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72" name="Line 123"/>
          <p:cNvSpPr>
            <a:spLocks noChangeAspect="1" noChangeShapeType="1"/>
          </p:cNvSpPr>
          <p:nvPr/>
        </p:nvSpPr>
        <p:spPr bwMode="auto">
          <a:xfrm>
            <a:off x="1674813" y="5559425"/>
            <a:ext cx="7127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73" name="Text Box 124"/>
          <p:cNvSpPr txBox="1">
            <a:spLocks noChangeArrowheads="1"/>
          </p:cNvSpPr>
          <p:nvPr/>
        </p:nvSpPr>
        <p:spPr bwMode="auto">
          <a:xfrm>
            <a:off x="1074738" y="5414963"/>
            <a:ext cx="606425" cy="274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b="1">
                <a:solidFill>
                  <a:schemeClr val="accent2"/>
                </a:solidFill>
              </a:rPr>
              <a:t>MRP4</a:t>
            </a:r>
          </a:p>
        </p:txBody>
      </p:sp>
      <p:sp>
        <p:nvSpPr>
          <p:cNvPr id="149574" name="Freeform 125"/>
          <p:cNvSpPr>
            <a:spLocks/>
          </p:cNvSpPr>
          <p:nvPr/>
        </p:nvSpPr>
        <p:spPr bwMode="auto">
          <a:xfrm>
            <a:off x="4818063" y="4352925"/>
            <a:ext cx="236537" cy="498475"/>
          </a:xfrm>
          <a:custGeom>
            <a:avLst/>
            <a:gdLst>
              <a:gd name="T0" fmla="*/ 2147483647 w 149"/>
              <a:gd name="T1" fmla="*/ 0 h 314"/>
              <a:gd name="T2" fmla="*/ 2147483647 w 149"/>
              <a:gd name="T3" fmla="*/ 2147483647 h 314"/>
              <a:gd name="T4" fmla="*/ 2147483647 w 149"/>
              <a:gd name="T5" fmla="*/ 2147483647 h 314"/>
              <a:gd name="T6" fmla="*/ 0 60000 65536"/>
              <a:gd name="T7" fmla="*/ 0 60000 65536"/>
              <a:gd name="T8" fmla="*/ 0 60000 65536"/>
              <a:gd name="T9" fmla="*/ 0 w 149"/>
              <a:gd name="T10" fmla="*/ 0 h 314"/>
              <a:gd name="T11" fmla="*/ 149 w 149"/>
              <a:gd name="T12" fmla="*/ 314 h 31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9" h="314">
                <a:moveTo>
                  <a:pt x="149" y="0"/>
                </a:moveTo>
                <a:cubicBezTo>
                  <a:pt x="128" y="24"/>
                  <a:pt x="46" y="90"/>
                  <a:pt x="23" y="142"/>
                </a:cubicBezTo>
                <a:cubicBezTo>
                  <a:pt x="0" y="194"/>
                  <a:pt x="15" y="278"/>
                  <a:pt x="13" y="314"/>
                </a:cubicBezTo>
              </a:path>
            </a:pathLst>
          </a:custGeom>
          <a:noFill/>
          <a:ln w="28575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9575" name="Freeform 126"/>
          <p:cNvSpPr>
            <a:spLocks/>
          </p:cNvSpPr>
          <p:nvPr/>
        </p:nvSpPr>
        <p:spPr bwMode="auto">
          <a:xfrm>
            <a:off x="3689350" y="3405188"/>
            <a:ext cx="1365250" cy="431800"/>
          </a:xfrm>
          <a:custGeom>
            <a:avLst/>
            <a:gdLst>
              <a:gd name="T0" fmla="*/ 2147483647 w 860"/>
              <a:gd name="T1" fmla="*/ 2147483647 h 272"/>
              <a:gd name="T2" fmla="*/ 2147483647 w 860"/>
              <a:gd name="T3" fmla="*/ 2147483647 h 272"/>
              <a:gd name="T4" fmla="*/ 2147483647 w 860"/>
              <a:gd name="T5" fmla="*/ 2147483647 h 272"/>
              <a:gd name="T6" fmla="*/ 2147483647 w 860"/>
              <a:gd name="T7" fmla="*/ 0 h 272"/>
              <a:gd name="T8" fmla="*/ 0 60000 65536"/>
              <a:gd name="T9" fmla="*/ 0 60000 65536"/>
              <a:gd name="T10" fmla="*/ 0 60000 65536"/>
              <a:gd name="T11" fmla="*/ 0 60000 65536"/>
              <a:gd name="T12" fmla="*/ 0 w 860"/>
              <a:gd name="T13" fmla="*/ 0 h 272"/>
              <a:gd name="T14" fmla="*/ 860 w 860"/>
              <a:gd name="T15" fmla="*/ 272 h 27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60" h="272">
                <a:moveTo>
                  <a:pt x="860" y="272"/>
                </a:moveTo>
                <a:cubicBezTo>
                  <a:pt x="796" y="238"/>
                  <a:pt x="605" y="79"/>
                  <a:pt x="473" y="68"/>
                </a:cubicBezTo>
                <a:cubicBezTo>
                  <a:pt x="341" y="57"/>
                  <a:pt x="138" y="215"/>
                  <a:pt x="69" y="204"/>
                </a:cubicBezTo>
                <a:cubicBezTo>
                  <a:pt x="0" y="193"/>
                  <a:pt x="61" y="42"/>
                  <a:pt x="59" y="0"/>
                </a:cubicBezTo>
              </a:path>
            </a:pathLst>
          </a:custGeom>
          <a:noFill/>
          <a:ln w="28575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9576" name="Line 127"/>
          <p:cNvSpPr>
            <a:spLocks noChangeShapeType="1"/>
          </p:cNvSpPr>
          <p:nvPr/>
        </p:nvSpPr>
        <p:spPr bwMode="auto">
          <a:xfrm>
            <a:off x="3698875" y="3414713"/>
            <a:ext cx="192088" cy="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9577" name="Line 128"/>
          <p:cNvSpPr>
            <a:spLocks noChangeShapeType="1"/>
          </p:cNvSpPr>
          <p:nvPr/>
        </p:nvSpPr>
        <p:spPr bwMode="auto">
          <a:xfrm>
            <a:off x="4732338" y="4838700"/>
            <a:ext cx="192087" cy="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9578" name="Text Box 129"/>
          <p:cNvSpPr txBox="1">
            <a:spLocks noChangeArrowheads="1"/>
          </p:cNvSpPr>
          <p:nvPr/>
        </p:nvSpPr>
        <p:spPr bwMode="auto">
          <a:xfrm>
            <a:off x="5487988" y="4562475"/>
            <a:ext cx="1481137" cy="3048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>
                <a:solidFill>
                  <a:schemeClr val="accent1"/>
                </a:solidFill>
                <a:latin typeface="Comic Sans MS" charset="0"/>
                <a:sym typeface="Symbol" charset="0"/>
              </a:rPr>
              <a:t> </a:t>
            </a:r>
            <a:r>
              <a:rPr lang="en-US" sz="1400" b="1">
                <a:solidFill>
                  <a:schemeClr val="accent1"/>
                </a:solidFill>
                <a:latin typeface="Comic Sans MS" charset="0"/>
              </a:rPr>
              <a:t>BA synthesis</a:t>
            </a:r>
          </a:p>
        </p:txBody>
      </p:sp>
      <p:sp>
        <p:nvSpPr>
          <p:cNvPr id="149579" name="Text Box 130"/>
          <p:cNvSpPr txBox="1">
            <a:spLocks noChangeArrowheads="1"/>
          </p:cNvSpPr>
          <p:nvPr/>
        </p:nvSpPr>
        <p:spPr bwMode="auto">
          <a:xfrm>
            <a:off x="422275" y="3552825"/>
            <a:ext cx="1495425" cy="5175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Font typeface="Symbol" charset="0"/>
              <a:buChar char="­"/>
            </a:pPr>
            <a:r>
              <a:rPr lang="en-US" sz="1400" b="1">
                <a:solidFill>
                  <a:schemeClr val="accent1"/>
                </a:solidFill>
                <a:latin typeface="Comic Sans MS" charset="0"/>
                <a:sym typeface="Symbol" charset="0"/>
              </a:rPr>
              <a:t> BA sinusoidal</a:t>
            </a:r>
          </a:p>
          <a:p>
            <a:pPr algn="ctr">
              <a:buFont typeface="Symbol" charset="0"/>
              <a:buNone/>
            </a:pPr>
            <a:r>
              <a:rPr lang="en-US" sz="1400" b="1">
                <a:solidFill>
                  <a:schemeClr val="accent1"/>
                </a:solidFill>
                <a:latin typeface="Comic Sans MS" charset="0"/>
                <a:sym typeface="Symbol" charset="0"/>
              </a:rPr>
              <a:t>export</a:t>
            </a:r>
            <a:endParaRPr lang="en-US" sz="1400" b="1">
              <a:solidFill>
                <a:schemeClr val="accent1"/>
              </a:solidFill>
              <a:latin typeface="Comic Sans MS" charset="0"/>
            </a:endParaRPr>
          </a:p>
        </p:txBody>
      </p:sp>
      <p:sp>
        <p:nvSpPr>
          <p:cNvPr id="149580" name="Rectangle 1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Adaptation to bile acid retention</a:t>
            </a:r>
          </a:p>
        </p:txBody>
      </p:sp>
    </p:spTree>
    <p:extLst>
      <p:ext uri="{BB962C8B-B14F-4D97-AF65-F5344CB8AC3E}">
        <p14:creationId xmlns:p14="http://schemas.microsoft.com/office/powerpoint/2010/main" val="3647449323"/>
      </p:ext>
    </p:extLst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Cholestasis</a:t>
            </a:r>
          </a:p>
        </p:txBody>
      </p:sp>
      <p:sp>
        <p:nvSpPr>
          <p:cNvPr id="118786" name="Content Placeholder 2"/>
          <p:cNvSpPr>
            <a:spLocks noGrp="1"/>
          </p:cNvSpPr>
          <p:nvPr>
            <p:ph idx="1"/>
          </p:nvPr>
        </p:nvSpPr>
        <p:spPr>
          <a:xfrm>
            <a:off x="411163" y="1463675"/>
            <a:ext cx="8399462" cy="5056188"/>
          </a:xfrm>
        </p:spPr>
        <p:txBody>
          <a:bodyPr/>
          <a:lstStyle/>
          <a:p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Extrahepatic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vs. intrahepatic</a:t>
            </a:r>
          </a:p>
          <a:p>
            <a:pPr lvl="1"/>
            <a:r>
              <a:rPr lang="en-US" sz="2800" dirty="0">
                <a:latin typeface="Arial" charset="0"/>
                <a:ea typeface="ＭＳ Ｐゴシック" charset="0"/>
              </a:rPr>
              <a:t>Bile contents in the circulation</a:t>
            </a:r>
          </a:p>
          <a:p>
            <a:pPr lvl="2"/>
            <a:r>
              <a:rPr lang="en-US" sz="2800" dirty="0">
                <a:latin typeface="Arial" charset="0"/>
                <a:ea typeface="ＭＳ Ｐゴシック" charset="0"/>
              </a:rPr>
              <a:t>Bilirubin </a:t>
            </a:r>
            <a:r>
              <a:rPr lang="en-US" sz="2800" dirty="0">
                <a:latin typeface="Arial" charset="0"/>
                <a:ea typeface="ＭＳ Ｐゴシック" charset="0"/>
                <a:sym typeface="Wingdings" charset="0"/>
              </a:rPr>
              <a:t> jaundice</a:t>
            </a:r>
          </a:p>
          <a:p>
            <a:pPr lvl="2"/>
            <a:r>
              <a:rPr lang="en-US" sz="2800" dirty="0">
                <a:latin typeface="Arial" charset="0"/>
                <a:ea typeface="ＭＳ Ｐゴシック" charset="0"/>
                <a:sym typeface="Wingdings" charset="0"/>
              </a:rPr>
              <a:t>Bile salts  pruritus</a:t>
            </a:r>
            <a:endParaRPr lang="en-US" sz="2800" dirty="0">
              <a:latin typeface="Arial" charset="0"/>
              <a:ea typeface="ＭＳ Ｐゴシック" charset="0"/>
            </a:endParaRPr>
          </a:p>
          <a:p>
            <a:pPr lvl="1"/>
            <a:r>
              <a:rPr lang="en-US" sz="2800" dirty="0">
                <a:latin typeface="Arial" charset="0"/>
                <a:ea typeface="ＭＳ Ｐゴシック" charset="0"/>
              </a:rPr>
              <a:t>Hepatocyte effects</a:t>
            </a:r>
          </a:p>
          <a:p>
            <a:pPr lvl="2"/>
            <a:r>
              <a:rPr lang="en-US" sz="2800" dirty="0">
                <a:latin typeface="Arial" charset="0"/>
                <a:ea typeface="ＭＳ Ｐゴシック" charset="0"/>
              </a:rPr>
              <a:t>Obstruction </a:t>
            </a:r>
            <a:r>
              <a:rPr lang="en-US" sz="2800" dirty="0">
                <a:latin typeface="Arial" charset="0"/>
                <a:ea typeface="ＭＳ Ｐゴシック" charset="0"/>
                <a:sym typeface="Wingdings" charset="0"/>
              </a:rPr>
              <a:t> alkaline phosphatase</a:t>
            </a:r>
          </a:p>
          <a:p>
            <a:pPr lvl="2"/>
            <a:r>
              <a:rPr lang="en-US" sz="2800" dirty="0">
                <a:latin typeface="Arial" charset="0"/>
                <a:ea typeface="ＭＳ Ｐゴシック" charset="0"/>
                <a:sym typeface="Wingdings" charset="0"/>
              </a:rPr>
              <a:t>Damage  ALT and AST</a:t>
            </a:r>
          </a:p>
          <a:p>
            <a:pPr lvl="1"/>
            <a:r>
              <a:rPr lang="en-US" sz="2800" dirty="0" err="1">
                <a:latin typeface="Arial" charset="0"/>
                <a:ea typeface="ＭＳ Ｐゴシック" charset="0"/>
                <a:sym typeface="Wingdings" charset="0"/>
              </a:rPr>
              <a:t>Malabsorption</a:t>
            </a:r>
            <a:r>
              <a:rPr lang="en-US" sz="2800" dirty="0">
                <a:latin typeface="Arial" charset="0"/>
                <a:ea typeface="ＭＳ Ｐゴシック" charset="0"/>
                <a:sym typeface="Wingdings" charset="0"/>
              </a:rPr>
              <a:t> of fats and FS vitamins</a:t>
            </a:r>
          </a:p>
          <a:p>
            <a:pPr lvl="1"/>
            <a:r>
              <a:rPr lang="en-US" sz="2800" dirty="0">
                <a:latin typeface="Arial" charset="0"/>
                <a:ea typeface="ＭＳ Ｐゴシック" charset="0"/>
                <a:sym typeface="Wingdings" charset="0"/>
              </a:rPr>
              <a:t>Absence of </a:t>
            </a:r>
            <a:r>
              <a:rPr lang="en-US" sz="2800" dirty="0" err="1">
                <a:latin typeface="Arial" charset="0"/>
                <a:ea typeface="ＭＳ Ｐゴシック" charset="0"/>
                <a:sym typeface="Wingdings" charset="0"/>
              </a:rPr>
              <a:t>stercobilin</a:t>
            </a:r>
            <a:r>
              <a:rPr lang="en-US" sz="2800" dirty="0">
                <a:latin typeface="Arial" charset="0"/>
                <a:ea typeface="ＭＳ Ｐゴシック" charset="0"/>
                <a:sym typeface="Wingdings" charset="0"/>
              </a:rPr>
              <a:t> in stool (clay-colored) and </a:t>
            </a:r>
            <a:r>
              <a:rPr lang="en-US" sz="2800" dirty="0" err="1">
                <a:latin typeface="Arial" charset="0"/>
                <a:ea typeface="ＭＳ Ｐゴシック" charset="0"/>
                <a:sym typeface="Wingdings" charset="0"/>
              </a:rPr>
              <a:t>urobilin</a:t>
            </a:r>
            <a:r>
              <a:rPr lang="en-US" sz="2800" dirty="0">
                <a:latin typeface="Arial" charset="0"/>
                <a:ea typeface="ＭＳ Ｐゴシック" charset="0"/>
                <a:sym typeface="Wingdings" charset="0"/>
              </a:rPr>
              <a:t> in urine – urine colored by bilirubin</a:t>
            </a:r>
            <a:endParaRPr lang="en-US" sz="2800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9769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Causes of Cholestasis-</a:t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500" dirty="0">
                <a:latin typeface="Arial" charset="0"/>
                <a:ea typeface="ＭＳ Ｐゴシック" charset="0"/>
                <a:cs typeface="ＭＳ Ｐゴシック" charset="0"/>
              </a:rPr>
              <a:t>failed delivery of bile to duodenum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3491" name="Picture 7" descr="Cholestasis figure 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2008188"/>
            <a:ext cx="6248400" cy="2792412"/>
          </a:xfrm>
          <a:noFill/>
        </p:spPr>
      </p:pic>
      <p:sp>
        <p:nvSpPr>
          <p:cNvPr id="63492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5029200"/>
            <a:ext cx="7772400" cy="1066800"/>
          </a:xfrm>
        </p:spPr>
        <p:txBody>
          <a:bodyPr>
            <a:normAutofit fontScale="92500" lnSpcReduction="20000"/>
          </a:bodyPr>
          <a:lstStyle/>
          <a:p>
            <a:pPr lvl="1" eaLnBrk="1" hangingPunct="1">
              <a:lnSpc>
                <a:spcPct val="80000"/>
              </a:lnSpc>
            </a:pPr>
            <a:r>
              <a:rPr lang="en-US" sz="1400" b="1" dirty="0">
                <a:latin typeface="Arial Unicode MS" charset="0"/>
                <a:ea typeface="ＭＳ Ｐゴシック" charset="0"/>
              </a:rPr>
              <a:t>BRIC: </a:t>
            </a:r>
            <a:r>
              <a:rPr lang="en-US" sz="1400" b="1" i="1" dirty="0">
                <a:latin typeface="Arial Unicode MS" charset="0"/>
                <a:ea typeface="ＭＳ Ｐゴシック" charset="0"/>
              </a:rPr>
              <a:t>benign recurrent intrahepatic cholestasis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b="1" dirty="0">
                <a:latin typeface="Arial Unicode MS" charset="0"/>
                <a:ea typeface="ＭＳ Ｐゴシック" charset="0"/>
              </a:rPr>
              <a:t>PFIC:</a:t>
            </a:r>
            <a:r>
              <a:rPr lang="en-US" sz="1400" b="1" i="1" dirty="0">
                <a:latin typeface="Arial Unicode MS" charset="0"/>
                <a:ea typeface="ＭＳ Ｐゴシック" charset="0"/>
              </a:rPr>
              <a:t> progressive familial intrahepatic cholestasis</a:t>
            </a:r>
            <a:endParaRPr lang="en-US" sz="1400" b="1" dirty="0">
              <a:latin typeface="Arial Unicode MS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400" b="1" dirty="0">
                <a:latin typeface="Arial Unicode MS" charset="0"/>
                <a:ea typeface="ＭＳ Ｐゴシック" charset="0"/>
              </a:rPr>
              <a:t>PBC: </a:t>
            </a:r>
            <a:r>
              <a:rPr lang="en-US" sz="1400" b="1" i="1" dirty="0">
                <a:latin typeface="Arial Unicode MS" charset="0"/>
                <a:ea typeface="ＭＳ Ｐゴシック" charset="0"/>
              </a:rPr>
              <a:t>primary biliary cirrhosis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b="1" dirty="0">
                <a:latin typeface="Arial Unicode MS" charset="0"/>
                <a:ea typeface="ＭＳ Ｐゴシック" charset="0"/>
              </a:rPr>
              <a:t>PSC:</a:t>
            </a:r>
            <a:r>
              <a:rPr lang="en-US" sz="1400" b="1" i="1" dirty="0">
                <a:latin typeface="Arial Unicode MS" charset="0"/>
                <a:ea typeface="ＭＳ Ｐゴシック" charset="0"/>
              </a:rPr>
              <a:t> primary </a:t>
            </a:r>
            <a:r>
              <a:rPr lang="en-US" sz="1400" b="1" i="1" dirty="0" err="1">
                <a:latin typeface="Arial Unicode MS" charset="0"/>
                <a:ea typeface="ＭＳ Ｐゴシック" charset="0"/>
              </a:rPr>
              <a:t>sclerosing</a:t>
            </a:r>
            <a:r>
              <a:rPr lang="en-US" sz="1400" b="1" i="1" dirty="0">
                <a:latin typeface="Arial Unicode MS" charset="0"/>
                <a:ea typeface="ＭＳ Ｐゴシック" charset="0"/>
              </a:rPr>
              <a:t> cholangitis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b="1" dirty="0">
                <a:latin typeface="Arial Unicode MS" charset="0"/>
                <a:ea typeface="ＭＳ Ｐゴシック" charset="0"/>
              </a:rPr>
              <a:t>VBDS:</a:t>
            </a:r>
            <a:r>
              <a:rPr lang="en-US" sz="1400" b="1" i="1" dirty="0">
                <a:latin typeface="Arial Unicode MS" charset="0"/>
                <a:ea typeface="ＭＳ Ｐゴシック" charset="0"/>
              </a:rPr>
              <a:t> vanishing bile duct syndrome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b="1" i="1" dirty="0">
                <a:latin typeface="Arial Unicode MS" charset="0"/>
                <a:ea typeface="ＭＳ Ｐゴシック" charset="0"/>
              </a:rPr>
              <a:t>Cystic fibrosis</a:t>
            </a:r>
          </a:p>
        </p:txBody>
      </p:sp>
    </p:spTree>
    <p:extLst>
      <p:ext uri="{BB962C8B-B14F-4D97-AF65-F5344CB8AC3E}">
        <p14:creationId xmlns:p14="http://schemas.microsoft.com/office/powerpoint/2010/main" val="2791290964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500" dirty="0">
                <a:latin typeface="Arial" charset="0"/>
                <a:ea typeface="ＭＳ Ｐゴシック" charset="0"/>
                <a:cs typeface="ＭＳ Ｐゴシック" charset="0"/>
              </a:rPr>
              <a:t>Molecular Mechanisms of Cholestasis</a:t>
            </a:r>
            <a:endParaRPr lang="en-US" sz="36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Inborn impairment of bile secretion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Mutation of BSEP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PFIC2 or BRIC2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Mutation of MRP2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err="1">
                <a:solidFill>
                  <a:schemeClr val="hlink"/>
                </a:solidFill>
                <a:latin typeface="Arial" charset="0"/>
                <a:ea typeface="ＭＳ Ｐゴシック" charset="0"/>
              </a:rPr>
              <a:t>Dubin</a:t>
            </a:r>
            <a:r>
              <a:rPr lang="en-US" sz="18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-Johnson Syndrome (selective defect of </a:t>
            </a:r>
            <a:r>
              <a:rPr lang="en-US" sz="1800" dirty="0" err="1">
                <a:solidFill>
                  <a:schemeClr val="hlink"/>
                </a:solidFill>
                <a:latin typeface="Arial" charset="0"/>
                <a:ea typeface="ＭＳ Ｐゴシック" charset="0"/>
              </a:rPr>
              <a:t>bili-glucuronide</a:t>
            </a:r>
            <a:r>
              <a:rPr lang="en-US" sz="18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 secretion)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Mutation of MDR3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PFIC3</a:t>
            </a:r>
            <a:r>
              <a:rPr lang="en-US" sz="18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Mutation of CFTR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Cystic Fibrosis</a:t>
            </a:r>
            <a:r>
              <a:rPr lang="en-US" sz="1800" dirty="0">
                <a:latin typeface="Arial" charset="0"/>
                <a:ea typeface="ＭＳ Ｐゴシック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5540" name="Picture 5" descr="bile product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133600"/>
            <a:ext cx="4343400" cy="3657600"/>
          </a:xfrm>
          <a:noFill/>
        </p:spPr>
      </p:pic>
    </p:spTree>
    <p:extLst>
      <p:ext uri="{BB962C8B-B14F-4D97-AF65-F5344CB8AC3E}">
        <p14:creationId xmlns:p14="http://schemas.microsoft.com/office/powerpoint/2010/main" val="25518290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447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Molecular Mechanisms of Cholestasis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38100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Acquired impairment of bile secretion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Inflammatory cytokines</a:t>
            </a:r>
            <a:r>
              <a:rPr lang="en-US" sz="20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</a:t>
            </a:r>
            <a:endParaRPr lang="en-US" sz="2400" dirty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lvl="2" eaLnBrk="1" hangingPunct="1">
              <a:lnSpc>
                <a:spcPct val="80000"/>
              </a:lnSpc>
            </a:pPr>
            <a:r>
              <a:rPr lang="en-US" sz="20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assoc. w/sepsis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bacterial infection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viral hepatitis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toxin/drug-induced hepatitis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67588" name="Picture 7" descr="Kupfer cell activation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1600200"/>
            <a:ext cx="3886200" cy="2133600"/>
          </a:xfrm>
          <a:noFill/>
        </p:spPr>
      </p:pic>
      <p:pic>
        <p:nvPicPr>
          <p:cNvPr id="67589" name="Picture 8" descr="fig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3962400"/>
            <a:ext cx="3581400" cy="2057400"/>
          </a:xfrm>
          <a:noFill/>
        </p:spPr>
      </p:pic>
    </p:spTree>
    <p:extLst>
      <p:ext uri="{BB962C8B-B14F-4D97-AF65-F5344CB8AC3E}">
        <p14:creationId xmlns:p14="http://schemas.microsoft.com/office/powerpoint/2010/main" val="38377612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dirty="0" err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Hepatobiliary</a:t>
            </a:r>
            <a:r>
              <a:rPr lang="en-US" sz="3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Effects of Inflammatory Cytokines</a:t>
            </a:r>
          </a:p>
        </p:txBody>
      </p:sp>
      <p:pic>
        <p:nvPicPr>
          <p:cNvPr id="69635" name="Picture 6" descr="untitl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162050"/>
            <a:ext cx="7058025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Rectangle 7"/>
          <p:cNvSpPr>
            <a:spLocks noChangeArrowheads="1"/>
          </p:cNvSpPr>
          <p:nvPr/>
        </p:nvSpPr>
        <p:spPr bwMode="auto">
          <a:xfrm>
            <a:off x="838200" y="5883275"/>
            <a:ext cx="80772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sz="1400">
                <a:latin typeface="Arial" charset="0"/>
              </a:rPr>
              <a:t>Figure 3. Inflammatory stimuli can interfere with normal hepatocellular function via activation of Kupffer cells and subsequent release of pro-inflammatory mediators through direct effects on</a:t>
            </a:r>
            <a:r>
              <a:rPr lang="en-US" sz="1600">
                <a:latin typeface="Arial" charset="0"/>
              </a:rPr>
              <a:t> </a:t>
            </a:r>
            <a:r>
              <a:rPr lang="en-US" sz="1400">
                <a:latin typeface="Arial" charset="0"/>
              </a:rPr>
              <a:t>hepatocytes.</a:t>
            </a:r>
            <a:r>
              <a:rPr lang="en-US" sz="1600">
                <a:latin typeface="Arial" charset="0"/>
              </a:rPr>
              <a:t> </a:t>
            </a:r>
          </a:p>
        </p:txBody>
      </p:sp>
      <p:sp>
        <p:nvSpPr>
          <p:cNvPr id="69637" name="Rectangle 9"/>
          <p:cNvSpPr>
            <a:spLocks noChangeArrowheads="1"/>
          </p:cNvSpPr>
          <p:nvPr/>
        </p:nvSpPr>
        <p:spPr bwMode="auto">
          <a:xfrm>
            <a:off x="17459325" y="6172200"/>
            <a:ext cx="336438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Figure 3. Linking inflammatory signals to hepatocellular effects. Inflammatory stimuli can interfere with normal hepatocellular function either via activation of Kupffer cells and subsequent release of pro-inflammatory mediators (top), through direct effects on hepatocytes (middle) or through effects on hepatocytes.</a:t>
            </a:r>
          </a:p>
        </p:txBody>
      </p:sp>
    </p:spTree>
    <p:extLst>
      <p:ext uri="{BB962C8B-B14F-4D97-AF65-F5344CB8AC3E}">
        <p14:creationId xmlns:p14="http://schemas.microsoft.com/office/powerpoint/2010/main" val="125446066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447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Molecular Mechanisms of Cholestasis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38100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Acquired impairment of bile secretion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Inflammatory cytokines</a:t>
            </a:r>
            <a:r>
              <a:rPr lang="en-US" sz="20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</a:t>
            </a:r>
            <a:endParaRPr lang="en-US" sz="1800" dirty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lvl="2" eaLnBrk="1" hangingPunct="1">
              <a:lnSpc>
                <a:spcPct val="80000"/>
              </a:lnSpc>
            </a:pPr>
            <a:r>
              <a:rPr lang="en-US" sz="20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assoc. w/ sepsis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bacterial infection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viral hepatitis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toxin/drug-induced hepatitis</a:t>
            </a:r>
            <a:endParaRPr lang="en-US" sz="1800" dirty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solidFill>
                  <a:schemeClr val="accent2"/>
                </a:solidFill>
                <a:latin typeface="Arial" charset="0"/>
                <a:ea typeface="ＭＳ Ｐゴシック" charset="0"/>
              </a:rPr>
              <a:t>TNF</a:t>
            </a:r>
            <a:r>
              <a:rPr lang="en-US" sz="2000" i="1" dirty="0" err="1">
                <a:solidFill>
                  <a:schemeClr val="accent2"/>
                </a:solidFill>
                <a:latin typeface="Arial" charset="0"/>
                <a:ea typeface="ＭＳ Ｐゴシック" charset="0"/>
              </a:rPr>
              <a:t>a</a:t>
            </a:r>
            <a:r>
              <a:rPr lang="en-US" sz="20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, IL1</a:t>
            </a:r>
            <a:r>
              <a:rPr lang="en-US" sz="2000" i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b</a:t>
            </a:r>
            <a:r>
              <a:rPr lang="en-US" sz="20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, IL6 down regulate 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NTCP &amp; BSEP (BA transport)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OATP2 &amp; MRP2 (</a:t>
            </a:r>
            <a:r>
              <a:rPr lang="en-US" sz="1800" dirty="0" err="1">
                <a:solidFill>
                  <a:schemeClr val="hlink"/>
                </a:solidFill>
                <a:latin typeface="Arial" charset="0"/>
                <a:ea typeface="ＭＳ Ｐゴシック" charset="0"/>
              </a:rPr>
              <a:t>bili</a:t>
            </a:r>
            <a:r>
              <a:rPr lang="en-US" sz="18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 and OA transport)</a:t>
            </a:r>
          </a:p>
        </p:txBody>
      </p:sp>
      <p:pic>
        <p:nvPicPr>
          <p:cNvPr id="71684" name="Picture 4" descr="Kupfer cell activation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1600200"/>
            <a:ext cx="3886200" cy="2133600"/>
          </a:xfrm>
          <a:noFill/>
        </p:spPr>
      </p:pic>
      <p:pic>
        <p:nvPicPr>
          <p:cNvPr id="71685" name="Picture 5" descr="fig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3962400"/>
            <a:ext cx="3581400" cy="2057400"/>
          </a:xfrm>
          <a:noFill/>
        </p:spPr>
      </p:pic>
    </p:spTree>
    <p:extLst>
      <p:ext uri="{BB962C8B-B14F-4D97-AF65-F5344CB8AC3E}">
        <p14:creationId xmlns:p14="http://schemas.microsoft.com/office/powerpoint/2010/main" val="22678024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Molecular Mechanisms of Cholestasis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Drugs inhibit function of transport proteins</a:t>
            </a:r>
          </a:p>
          <a:p>
            <a:pPr lvl="1" eaLnBrk="1" hangingPunct="1"/>
            <a:r>
              <a:rPr lang="en-US" sz="2000" i="1" dirty="0" err="1">
                <a:solidFill>
                  <a:schemeClr val="accent2"/>
                </a:solidFill>
                <a:latin typeface="Arial" charset="0"/>
                <a:ea typeface="ＭＳ Ｐゴシック" charset="0"/>
              </a:rPr>
              <a:t>cis</a:t>
            </a:r>
            <a:r>
              <a:rPr lang="en-US" sz="20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-inhibition of BSEP (inside hepatocyte)</a:t>
            </a:r>
          </a:p>
          <a:p>
            <a:pPr lvl="2" eaLnBrk="1" hangingPunct="1"/>
            <a:r>
              <a:rPr lang="en-US" sz="18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cyclosporine A</a:t>
            </a:r>
          </a:p>
          <a:p>
            <a:pPr lvl="2" eaLnBrk="1" hangingPunct="1"/>
            <a:r>
              <a:rPr lang="en-US" sz="18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glyburide</a:t>
            </a:r>
          </a:p>
          <a:p>
            <a:pPr lvl="2" eaLnBrk="1" hangingPunct="1"/>
            <a:r>
              <a:rPr lang="en-US" sz="1800" dirty="0" err="1">
                <a:solidFill>
                  <a:schemeClr val="hlink"/>
                </a:solidFill>
                <a:latin typeface="Arial" charset="0"/>
                <a:ea typeface="ＭＳ Ｐゴシック" charset="0"/>
              </a:rPr>
              <a:t>troglitazone</a:t>
            </a:r>
            <a:endParaRPr lang="en-US" sz="1800" dirty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lvl="2" eaLnBrk="1" hangingPunct="1"/>
            <a:r>
              <a:rPr lang="en-US" sz="1800" dirty="0" err="1">
                <a:solidFill>
                  <a:schemeClr val="hlink"/>
                </a:solidFill>
                <a:latin typeface="Arial" charset="0"/>
                <a:ea typeface="ＭＳ Ｐゴシック" charset="0"/>
              </a:rPr>
              <a:t>bosentan</a:t>
            </a:r>
            <a:endParaRPr lang="en-US" sz="1800" dirty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lvl="1" eaLnBrk="1" hangingPunct="1"/>
            <a:r>
              <a:rPr lang="en-US" sz="2000" i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trans</a:t>
            </a:r>
            <a:r>
              <a:rPr lang="en-US" sz="20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-inhibition of BSEP (inside </a:t>
            </a:r>
            <a:r>
              <a:rPr lang="en-US" sz="2000" dirty="0" err="1">
                <a:solidFill>
                  <a:schemeClr val="accent2"/>
                </a:solidFill>
                <a:latin typeface="Arial" charset="0"/>
                <a:ea typeface="ＭＳ Ｐゴシック" charset="0"/>
              </a:rPr>
              <a:t>canalicular</a:t>
            </a:r>
            <a:r>
              <a:rPr lang="en-US" sz="20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lumen)</a:t>
            </a:r>
          </a:p>
          <a:p>
            <a:pPr lvl="2" eaLnBrk="1" hangingPunct="1"/>
            <a:r>
              <a:rPr lang="en-US" sz="1800" i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estradiol 17b-D-glucuronide</a:t>
            </a:r>
          </a:p>
          <a:p>
            <a:pPr eaLnBrk="1" hangingPunct="1"/>
            <a:endParaRPr lang="en-US" sz="2400" dirty="0">
              <a:solidFill>
                <a:schemeClr val="hlin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73732" name="Picture 9" descr="fig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9600" y="1981200"/>
            <a:ext cx="4572000" cy="3276600"/>
          </a:xfrm>
          <a:noFill/>
        </p:spPr>
      </p:pic>
    </p:spTree>
    <p:extLst>
      <p:ext uri="{BB962C8B-B14F-4D97-AF65-F5344CB8AC3E}">
        <p14:creationId xmlns:p14="http://schemas.microsoft.com/office/powerpoint/2010/main" val="25226272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Molecular Mechanisms of Cholestasis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Obstruction of bile flow</a:t>
            </a:r>
          </a:p>
          <a:p>
            <a:pPr lvl="1" eaLnBrk="1" hangingPunct="1"/>
            <a:r>
              <a:rPr lang="en-US" sz="24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Inborn disorders</a:t>
            </a:r>
          </a:p>
          <a:p>
            <a:pPr lvl="2" eaLnBrk="1" hangingPunct="1"/>
            <a:r>
              <a:rPr lang="en-US" sz="20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PFIC3, Cystic fibrosis</a:t>
            </a:r>
          </a:p>
          <a:p>
            <a:pPr lvl="1" eaLnBrk="1" hangingPunct="1"/>
            <a:r>
              <a:rPr lang="en-US" sz="24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Acquired</a:t>
            </a:r>
          </a:p>
          <a:p>
            <a:pPr lvl="2" eaLnBrk="1" hangingPunct="1"/>
            <a:r>
              <a:rPr lang="en-US" sz="20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PBC, PSC, VBDS</a:t>
            </a:r>
          </a:p>
          <a:p>
            <a:pPr lvl="2" eaLnBrk="1" hangingPunct="1"/>
            <a:r>
              <a:rPr lang="en-US" sz="20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Stone(s), tumor</a:t>
            </a:r>
          </a:p>
          <a:p>
            <a:pPr eaLnBrk="1" hangingPunct="1"/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75780" name="Picture 8" descr="Cholestasis figure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6975" y="1752600"/>
            <a:ext cx="3908425" cy="2181225"/>
          </a:xfrm>
          <a:noFill/>
        </p:spPr>
      </p:pic>
      <p:pic>
        <p:nvPicPr>
          <p:cNvPr id="75781" name="Picture 10" descr="bile production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3962400"/>
            <a:ext cx="3886200" cy="2514600"/>
          </a:xfrm>
          <a:noFill/>
        </p:spPr>
      </p:pic>
    </p:spTree>
    <p:extLst>
      <p:ext uri="{BB962C8B-B14F-4D97-AF65-F5344CB8AC3E}">
        <p14:creationId xmlns:p14="http://schemas.microsoft.com/office/powerpoint/2010/main" val="3784260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Molecular Mechanisms of Cholestasis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Acquired obstruction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Extracellular hydrophobic BA</a:t>
            </a:r>
            <a:r>
              <a:rPr lang="ja-JP" altLang="en-US" sz="1800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1800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s &gt;&gt; destruction and progressive loss of bile ducts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Initial immune injury to bile duct with extracellular spillage of bile (</a:t>
            </a:r>
            <a:r>
              <a:rPr lang="en-US" sz="1600" dirty="0" err="1">
                <a:solidFill>
                  <a:schemeClr val="hlink"/>
                </a:solidFill>
                <a:latin typeface="Arial" charset="0"/>
                <a:ea typeface="ＭＳ Ｐゴシック" charset="0"/>
              </a:rPr>
              <a:t>e.g.PBC</a:t>
            </a:r>
            <a:r>
              <a:rPr lang="en-US" sz="16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 err="1">
                <a:solidFill>
                  <a:schemeClr val="hlink"/>
                </a:solidFill>
                <a:latin typeface="Arial" charset="0"/>
                <a:ea typeface="ＭＳ Ｐゴシック" charset="0"/>
              </a:rPr>
              <a:t>Inspissated</a:t>
            </a:r>
            <a:r>
              <a:rPr lang="en-US" sz="16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 bile (cystic fibrosis)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Toxicity to normal ducts when phospholipids in bile are low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4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PFIC3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4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BA/phospholipid imbalance after </a:t>
            </a:r>
            <a:r>
              <a:rPr lang="en-US" sz="1400" dirty="0" err="1">
                <a:solidFill>
                  <a:schemeClr val="hlink"/>
                </a:solidFill>
                <a:latin typeface="Arial" charset="0"/>
                <a:ea typeface="ＭＳ Ｐゴシック" charset="0"/>
              </a:rPr>
              <a:t>OLTx</a:t>
            </a:r>
            <a:endParaRPr lang="en-US" sz="1400" dirty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Intracellular BA toxicity due to increased bile acid concentration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Multiple causes of chronic cholestasis</a:t>
            </a:r>
            <a:endParaRPr lang="en-US" sz="1600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77828" name="Picture 4" descr="Cholestasis figure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6975" y="1752600"/>
            <a:ext cx="3908425" cy="2181225"/>
          </a:xfrm>
          <a:noFill/>
        </p:spPr>
      </p:pic>
      <p:pic>
        <p:nvPicPr>
          <p:cNvPr id="77829" name="Picture 5" descr="bile production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3962400"/>
            <a:ext cx="3886200" cy="2514600"/>
          </a:xfrm>
          <a:noFill/>
        </p:spPr>
      </p:pic>
    </p:spTree>
    <p:extLst>
      <p:ext uri="{BB962C8B-B14F-4D97-AF65-F5344CB8AC3E}">
        <p14:creationId xmlns:p14="http://schemas.microsoft.com/office/powerpoint/2010/main" val="15583525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Adaptive Responses to Cholestasis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900" b="1" dirty="0">
                <a:latin typeface="Arial" charset="0"/>
                <a:ea typeface="ＭＳ Ｐゴシック" charset="0"/>
                <a:cs typeface="ＭＳ Ｐゴシック" charset="0"/>
              </a:rPr>
              <a:t>Compensation for loss of biliary excretory function</a:t>
            </a:r>
            <a:endParaRPr lang="en-US" sz="17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b="1" dirty="0" err="1">
                <a:latin typeface="Arial" charset="0"/>
                <a:ea typeface="ＭＳ Ｐゴシック" charset="0"/>
                <a:cs typeface="ＭＳ Ｐゴシック" charset="0"/>
              </a:rPr>
              <a:t>BSEP:</a:t>
            </a:r>
            <a:r>
              <a:rPr lang="en-US" sz="1600" dirty="0" err="1">
                <a:latin typeface="Arial" charset="0"/>
                <a:ea typeface="ＭＳ Ｐゴシック" charset="0"/>
                <a:cs typeface="ＭＳ Ｐゴシック" charset="0"/>
              </a:rPr>
              <a:t>bile</a:t>
            </a: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 salt export pump</a:t>
            </a:r>
            <a:endParaRPr lang="en-US" sz="16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b="1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CAR:</a:t>
            </a:r>
            <a:r>
              <a:rPr lang="en-US" sz="1600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constitutive</a:t>
            </a:r>
            <a:r>
              <a:rPr lang="en-US" sz="1600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androstane</a:t>
            </a:r>
            <a:r>
              <a:rPr lang="en-US" sz="1600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 nuclear receptor</a:t>
            </a:r>
            <a:endParaRPr lang="en-US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b="1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CYP3A:</a:t>
            </a:r>
            <a:r>
              <a:rPr lang="en-US" sz="1600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cytochrome P450 enzyme 3A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b="1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FXR:</a:t>
            </a:r>
            <a:r>
              <a:rPr lang="en-US" sz="1600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farnesoid</a:t>
            </a:r>
            <a:r>
              <a:rPr lang="en-US" sz="1600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 X nuclear receptor (BA sensor)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b="1" dirty="0" err="1">
                <a:latin typeface="Arial" charset="0"/>
                <a:ea typeface="ＭＳ Ｐゴシック" charset="0"/>
                <a:cs typeface="ＭＳ Ｐゴシック" charset="0"/>
              </a:rPr>
              <a:t>OATP:</a:t>
            </a:r>
            <a:r>
              <a:rPr lang="en-US" sz="1600" dirty="0" err="1">
                <a:latin typeface="Arial" charset="0"/>
                <a:ea typeface="ＭＳ Ｐゴシック" charset="0"/>
                <a:cs typeface="ＭＳ Ｐゴシック" charset="0"/>
              </a:rPr>
              <a:t>organic</a:t>
            </a: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 acid transporting polypeptide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b="1" dirty="0" err="1">
                <a:latin typeface="Arial" charset="0"/>
                <a:ea typeface="ＭＳ Ｐゴシック" charset="0"/>
                <a:cs typeface="ＭＳ Ｐゴシック" charset="0"/>
              </a:rPr>
              <a:t>OST:</a:t>
            </a:r>
            <a:r>
              <a:rPr lang="en-US" sz="1600" dirty="0" err="1">
                <a:latin typeface="Arial" charset="0"/>
                <a:ea typeface="ＭＳ Ｐゴシック" charset="0"/>
                <a:cs typeface="ＭＳ Ｐゴシック" charset="0"/>
              </a:rPr>
              <a:t>organic</a:t>
            </a: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 solute transporter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b="1" dirty="0" err="1">
                <a:latin typeface="Arial" charset="0"/>
                <a:ea typeface="ＭＳ Ｐゴシック" charset="0"/>
                <a:cs typeface="ＭＳ Ｐゴシック" charset="0"/>
              </a:rPr>
              <a:t>MRP:</a:t>
            </a:r>
            <a:r>
              <a:rPr lang="en-US" sz="1600" dirty="0" err="1">
                <a:latin typeface="Arial" charset="0"/>
                <a:ea typeface="ＭＳ Ｐゴシック" charset="0"/>
                <a:cs typeface="ＭＳ Ｐゴシック" charset="0"/>
              </a:rPr>
              <a:t>multidrug</a:t>
            </a: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 resistance associated protein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b="1" dirty="0" err="1">
                <a:latin typeface="Arial" charset="0"/>
                <a:ea typeface="ＭＳ Ｐゴシック" charset="0"/>
                <a:cs typeface="ＭＳ Ｐゴシック" charset="0"/>
              </a:rPr>
              <a:t>NTCP:</a:t>
            </a:r>
            <a:r>
              <a:rPr lang="en-US" sz="1600" dirty="0" err="1">
                <a:latin typeface="Arial" charset="0"/>
                <a:ea typeface="ＭＳ Ｐゴシック" charset="0"/>
                <a:cs typeface="ＭＳ Ｐゴシック" charset="0"/>
              </a:rPr>
              <a:t>sodium</a:t>
            </a: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>
                <a:latin typeface="Arial" charset="0"/>
                <a:ea typeface="ＭＳ Ｐゴシック" charset="0"/>
                <a:cs typeface="ＭＳ Ｐゴシック" charset="0"/>
              </a:rPr>
              <a:t>taurocholate</a:t>
            </a: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 co-transporting polypeptide</a:t>
            </a:r>
            <a:endParaRPr lang="en-US" sz="16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b="1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PXR:</a:t>
            </a:r>
            <a:r>
              <a:rPr lang="en-US" sz="1600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pregnane</a:t>
            </a:r>
            <a:r>
              <a:rPr lang="en-US" sz="1600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 X nuclear receptor (binds </a:t>
            </a:r>
            <a:r>
              <a:rPr lang="en-US" sz="1600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xenobiotics</a:t>
            </a:r>
            <a:r>
              <a:rPr lang="en-US" sz="1600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)</a:t>
            </a:r>
            <a:r>
              <a:rPr lang="en-US" sz="16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b="1" dirty="0">
                <a:latin typeface="Arial" charset="0"/>
                <a:ea typeface="ＭＳ Ｐゴシック" charset="0"/>
                <a:cs typeface="ＭＳ Ｐゴシック" charset="0"/>
              </a:rPr>
              <a:t>SULT2A1:</a:t>
            </a: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sulfotransferase 2A1</a:t>
            </a:r>
          </a:p>
        </p:txBody>
      </p:sp>
      <p:pic>
        <p:nvPicPr>
          <p:cNvPr id="79876" name="Picture 6" descr="cholestasis fig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2286000"/>
            <a:ext cx="4191000" cy="3581400"/>
          </a:xfrm>
          <a:noFill/>
        </p:spPr>
      </p:pic>
    </p:spTree>
    <p:extLst>
      <p:ext uri="{BB962C8B-B14F-4D97-AF65-F5344CB8AC3E}">
        <p14:creationId xmlns:p14="http://schemas.microsoft.com/office/powerpoint/2010/main" val="4745246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Adaptive Responses to Cholestasis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810000" cy="4419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600" b="1" dirty="0">
                <a:latin typeface="Arial" charset="0"/>
                <a:ea typeface="ＭＳ Ｐゴシック" charset="0"/>
                <a:cs typeface="ＭＳ Ｐゴシック" charset="0"/>
              </a:rPr>
              <a:t>Limit hepatocellular accumulation of toxic biliary constituents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b="1" i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Down regulation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of </a:t>
            </a:r>
            <a:r>
              <a:rPr lang="en-US" sz="1400" b="1" u="sng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NTCP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and </a:t>
            </a:r>
            <a:r>
              <a:rPr lang="en-US" sz="1400" b="1" u="sng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OATP2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1400" b="1" i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via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1400" b="1" u="sng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FXR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reduces uptake of BA</a:t>
            </a:r>
            <a:r>
              <a:rPr lang="ja-JP" alt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’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s, Bilirubin and other OA</a:t>
            </a:r>
            <a:r>
              <a:rPr lang="ja-JP" alt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’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s</a:t>
            </a:r>
            <a:endParaRPr lang="en-US" sz="1400" b="1" u="sng" dirty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400" b="1" i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Up regulation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of </a:t>
            </a:r>
            <a:r>
              <a:rPr lang="en-US" sz="1400" b="1" u="sng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MPR3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and </a:t>
            </a:r>
            <a:r>
              <a:rPr lang="en-US" sz="1400" b="1" u="sng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MPR4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1400" b="1" i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via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1400" b="1" u="sng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PXR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pumps BA</a:t>
            </a:r>
            <a:r>
              <a:rPr lang="ja-JP" alt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’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s and OA</a:t>
            </a:r>
            <a:r>
              <a:rPr lang="ja-JP" alt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’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s out of hepatocytes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Prior to extrusion from hepatocytes, </a:t>
            </a:r>
            <a:r>
              <a:rPr lang="en-US" sz="1400" b="1" i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up regulation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of </a:t>
            </a:r>
            <a:r>
              <a:rPr lang="en-US" sz="1400" b="1" u="sng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SULT2A1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and </a:t>
            </a:r>
            <a:r>
              <a:rPr lang="en-US" sz="1400" b="1" u="sng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CYP3A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1400" b="1" i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via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1400" b="1" u="sng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CAR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 modifies toxicity of hydrophobic BA</a:t>
            </a:r>
            <a:r>
              <a:rPr lang="ja-JP" alt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’</a:t>
            </a: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s and </a:t>
            </a:r>
            <a:r>
              <a:rPr lang="en-US" sz="1400" b="1" dirty="0" err="1">
                <a:solidFill>
                  <a:schemeClr val="accent2"/>
                </a:solidFill>
                <a:latin typeface="Arial" charset="0"/>
                <a:ea typeface="ＭＳ Ｐゴシック" charset="0"/>
              </a:rPr>
              <a:t>xenobiotics</a:t>
            </a:r>
            <a:endParaRPr lang="en-US" sz="1400" b="1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endParaRPr lang="en-US" sz="1400" b="1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Ligands for the nuclear receptors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200" b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BA</a:t>
            </a:r>
            <a:r>
              <a:rPr lang="ja-JP" altLang="en-US" sz="1200" b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’</a:t>
            </a:r>
            <a:r>
              <a:rPr lang="en-US" sz="1200" b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s and derivatives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200" b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Bilirubin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200" b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Drugs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200" b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Rifampicin, Phenobarbital,</a:t>
            </a:r>
            <a:r>
              <a:rPr lang="en-US" sz="1000" b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1200" b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Fibrates, Statins</a:t>
            </a:r>
          </a:p>
          <a:p>
            <a:pPr lvl="3" eaLnBrk="1" hangingPunct="1">
              <a:lnSpc>
                <a:spcPct val="80000"/>
              </a:lnSpc>
            </a:pPr>
            <a:endParaRPr lang="en-US" sz="800" b="1" dirty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lvl="3" eaLnBrk="1" hangingPunct="1">
              <a:lnSpc>
                <a:spcPct val="80000"/>
              </a:lnSpc>
            </a:pPr>
            <a:endParaRPr lang="en-US" sz="800" b="1" dirty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lvl="3" eaLnBrk="1" hangingPunct="1">
              <a:lnSpc>
                <a:spcPct val="80000"/>
              </a:lnSpc>
            </a:pPr>
            <a:endParaRPr lang="en-US" sz="800" b="1" dirty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lvl="3" eaLnBrk="1" hangingPunct="1">
              <a:lnSpc>
                <a:spcPct val="80000"/>
              </a:lnSpc>
            </a:pPr>
            <a:endParaRPr lang="en-US" sz="800" b="1" dirty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lvl="2" eaLnBrk="1" hangingPunct="1">
              <a:lnSpc>
                <a:spcPct val="80000"/>
              </a:lnSpc>
            </a:pPr>
            <a:endParaRPr lang="en-US" sz="900" b="1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lvl="2" eaLnBrk="1" hangingPunct="1">
              <a:lnSpc>
                <a:spcPct val="80000"/>
              </a:lnSpc>
              <a:buFontTx/>
              <a:buNone/>
            </a:pPr>
            <a:endParaRPr lang="en-US" sz="900" b="1" dirty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lvl="2" eaLnBrk="1" hangingPunct="1">
              <a:lnSpc>
                <a:spcPct val="80000"/>
              </a:lnSpc>
            </a:pPr>
            <a:endParaRPr lang="en-US" sz="900" b="1" dirty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lvl="2" eaLnBrk="1" hangingPunct="1">
              <a:lnSpc>
                <a:spcPct val="80000"/>
              </a:lnSpc>
            </a:pPr>
            <a:endParaRPr lang="en-US" sz="900" b="1" dirty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lvl="2" eaLnBrk="1" hangingPunct="1">
              <a:lnSpc>
                <a:spcPct val="80000"/>
              </a:lnSpc>
            </a:pPr>
            <a:endParaRPr lang="en-US" sz="900" b="1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endParaRPr lang="en-US" sz="800" b="1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lvl="1" algn="r" eaLnBrk="1" hangingPunct="1">
              <a:lnSpc>
                <a:spcPct val="80000"/>
              </a:lnSpc>
              <a:buFontTx/>
              <a:buNone/>
            </a:pPr>
            <a:endParaRPr lang="en-US" sz="800" b="1" dirty="0"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endParaRPr lang="en-US" sz="900" b="1" dirty="0">
              <a:solidFill>
                <a:schemeClr val="accent2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endParaRPr lang="en-US" sz="900" b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81924" name="Picture 4" descr="cholestasis fig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905000"/>
            <a:ext cx="4191000" cy="3581400"/>
          </a:xfrm>
          <a:noFill/>
        </p:spPr>
      </p:pic>
    </p:spTree>
    <p:extLst>
      <p:ext uri="{BB962C8B-B14F-4D97-AF65-F5344CB8AC3E}">
        <p14:creationId xmlns:p14="http://schemas.microsoft.com/office/powerpoint/2010/main" val="36040191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Targets for Pharmacologic Therapy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600200"/>
            <a:ext cx="3810000" cy="4114800"/>
          </a:xfrm>
        </p:spPr>
        <p:txBody>
          <a:bodyPr>
            <a:normAutofit fontScale="92500"/>
          </a:bodyPr>
          <a:lstStyle/>
          <a:p>
            <a:pPr eaLnBrk="1" hangingPunct="1">
              <a:buFontTx/>
              <a:buNone/>
            </a:pPr>
            <a:r>
              <a:rPr lang="en-US" sz="2400" b="1" dirty="0">
                <a:latin typeface="Arial" charset="0"/>
                <a:ea typeface="ＭＳ Ｐゴシック" charset="0"/>
                <a:cs typeface="ＭＳ Ｐゴシック" charset="0"/>
              </a:rPr>
              <a:t>Objectives of targeted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latin typeface="Arial" charset="0"/>
                <a:ea typeface="ＭＳ Ｐゴシック" charset="0"/>
                <a:cs typeface="ＭＳ Ｐゴシック" charset="0"/>
              </a:rPr>
              <a:t>therapy</a:t>
            </a:r>
          </a:p>
          <a:p>
            <a:pPr eaLnBrk="1" hangingPunct="1"/>
            <a:r>
              <a:rPr lang="en-US" sz="2200" b="1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Stimulation of</a:t>
            </a:r>
            <a:r>
              <a:rPr lang="en-US" sz="22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200" dirty="0" err="1">
                <a:latin typeface="Arial" charset="0"/>
                <a:ea typeface="ＭＳ Ｐゴシック" charset="0"/>
                <a:cs typeface="ＭＳ Ｐゴシック" charset="0"/>
              </a:rPr>
              <a:t>ortho</a:t>
            </a:r>
            <a:r>
              <a:rPr lang="en-US" sz="2200" dirty="0">
                <a:latin typeface="Arial" charset="0"/>
                <a:ea typeface="ＭＳ Ｐゴシック" charset="0"/>
                <a:cs typeface="ＭＳ Ｐゴシック" charset="0"/>
              </a:rPr>
              <a:t>- and retrograde </a:t>
            </a:r>
            <a:r>
              <a:rPr lang="en-US" sz="2200" b="1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secretion</a:t>
            </a:r>
            <a:r>
              <a:rPr lang="en-US" sz="2200" dirty="0">
                <a:latin typeface="Arial" charset="0"/>
                <a:ea typeface="ＭＳ Ｐゴシック" charset="0"/>
                <a:cs typeface="ＭＳ Ｐゴシック" charset="0"/>
              </a:rPr>
              <a:t> of BA</a:t>
            </a:r>
            <a:r>
              <a:rPr lang="ja-JP" altLang="en-US" sz="22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200" dirty="0">
                <a:latin typeface="Arial" charset="0"/>
                <a:ea typeface="ＭＳ Ｐゴシック" charset="0"/>
                <a:cs typeface="ＭＳ Ｐゴシック" charset="0"/>
              </a:rPr>
              <a:t>s</a:t>
            </a:r>
          </a:p>
          <a:p>
            <a:pPr eaLnBrk="1" hangingPunct="1"/>
            <a:r>
              <a:rPr lang="en-US" sz="2200" b="1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Stimulation of metabolism</a:t>
            </a:r>
            <a:r>
              <a:rPr lang="en-US" sz="2200" dirty="0">
                <a:latin typeface="Arial" charset="0"/>
                <a:ea typeface="ＭＳ Ｐゴシック" charset="0"/>
                <a:cs typeface="ＭＳ Ｐゴシック" charset="0"/>
              </a:rPr>
              <a:t> of hydrophobic BA</a:t>
            </a:r>
            <a:r>
              <a:rPr lang="ja-JP" altLang="en-US" sz="22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200" dirty="0">
                <a:latin typeface="Arial" charset="0"/>
                <a:ea typeface="ＭＳ Ｐゴシック" charset="0"/>
                <a:cs typeface="ＭＳ Ｐゴシック" charset="0"/>
              </a:rPr>
              <a:t>s</a:t>
            </a:r>
          </a:p>
          <a:p>
            <a:pPr eaLnBrk="1" hangingPunct="1"/>
            <a:r>
              <a:rPr lang="en-US" sz="2200" b="1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Protection of</a:t>
            </a:r>
            <a:r>
              <a:rPr lang="en-US" sz="2200" dirty="0">
                <a:latin typeface="Arial" charset="0"/>
                <a:ea typeface="ＭＳ Ｐゴシック" charset="0"/>
                <a:cs typeface="ＭＳ Ｐゴシック" charset="0"/>
              </a:rPr>
              <a:t> injured </a:t>
            </a:r>
            <a:r>
              <a:rPr lang="en-US" sz="2200" b="1" dirty="0" err="1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cholangiocytes</a:t>
            </a:r>
            <a:endParaRPr lang="en-US" sz="2200" b="1" dirty="0">
              <a:solidFill>
                <a:schemeClr val="accent2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200" b="1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Inhibition of apoptosis</a:t>
            </a:r>
          </a:p>
          <a:p>
            <a:pPr eaLnBrk="1" hangingPunct="1"/>
            <a:r>
              <a:rPr lang="en-US" sz="2200" b="1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Inhibition of fibrosis</a:t>
            </a:r>
          </a:p>
        </p:txBody>
      </p:sp>
      <p:pic>
        <p:nvPicPr>
          <p:cNvPr id="83972" name="Picture 6" descr="Cholestasis fig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9600" y="2133600"/>
            <a:ext cx="4572000" cy="3657600"/>
          </a:xfrm>
          <a:noFill/>
        </p:spPr>
      </p:pic>
    </p:spTree>
    <p:extLst>
      <p:ext uri="{BB962C8B-B14F-4D97-AF65-F5344CB8AC3E}">
        <p14:creationId xmlns:p14="http://schemas.microsoft.com/office/powerpoint/2010/main" val="33414446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Targets for Pharmacologic Therapy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371600"/>
            <a:ext cx="3810000" cy="4648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Stimulation of secretion of BA</a:t>
            </a:r>
            <a:r>
              <a:rPr lang="ja-JP" altLang="en-US" sz="2400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400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s and other toxins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>
                <a:solidFill>
                  <a:schemeClr val="tx2"/>
                </a:solidFill>
                <a:latin typeface="Arial" charset="0"/>
                <a:ea typeface="ＭＳ Ｐゴシック" charset="0"/>
              </a:rPr>
              <a:t>Upregulated</a:t>
            </a:r>
            <a:r>
              <a:rPr lang="en-US" sz="2000" b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 BSEP</a:t>
            </a:r>
            <a:r>
              <a:rPr lang="en-US" sz="2000" dirty="0">
                <a:latin typeface="Arial" charset="0"/>
                <a:ea typeface="ＭＳ Ｐゴシック" charset="0"/>
              </a:rPr>
              <a:t> and </a:t>
            </a:r>
            <a:r>
              <a:rPr lang="en-US" sz="2000" b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MPR2</a:t>
            </a:r>
            <a:r>
              <a:rPr lang="en-US" sz="2000" dirty="0">
                <a:latin typeface="Arial" charset="0"/>
                <a:ea typeface="ＭＳ Ｐゴシック" charset="0"/>
              </a:rPr>
              <a:t> expression and targeting to </a:t>
            </a:r>
            <a:r>
              <a:rPr lang="en-US" sz="2000" dirty="0" err="1">
                <a:latin typeface="Arial" charset="0"/>
                <a:ea typeface="ＭＳ Ｐゴシック" charset="0"/>
              </a:rPr>
              <a:t>canalicular</a:t>
            </a:r>
            <a:r>
              <a:rPr lang="en-US" sz="2000" dirty="0">
                <a:latin typeface="Arial" charset="0"/>
                <a:ea typeface="ＭＳ Ｐゴシック" charset="0"/>
              </a:rPr>
              <a:t> membrane stimulated by </a:t>
            </a:r>
            <a:r>
              <a:rPr lang="en-US" sz="2000" dirty="0" err="1">
                <a:latin typeface="Arial" charset="0"/>
                <a:ea typeface="ＭＳ Ｐゴシック" charset="0"/>
              </a:rPr>
              <a:t>cholic</a:t>
            </a:r>
            <a:r>
              <a:rPr lang="en-US" sz="2000" dirty="0">
                <a:latin typeface="Arial" charset="0"/>
                <a:ea typeface="ＭＳ Ｐゴシック" charset="0"/>
              </a:rPr>
              <a:t> acid and </a:t>
            </a:r>
            <a:r>
              <a:rPr lang="en-US" sz="20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UDCA </a:t>
            </a:r>
            <a:r>
              <a:rPr lang="en-US" sz="2000" dirty="0">
                <a:solidFill>
                  <a:schemeClr val="tx2"/>
                </a:solidFill>
                <a:latin typeface="Arial" charset="0"/>
                <a:ea typeface="ＭＳ Ｐゴシック" charset="0"/>
              </a:rPr>
              <a:t>binding to nuclear receptors</a:t>
            </a:r>
            <a:endParaRPr lang="en-US" sz="2000" b="1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Arial" charset="0"/>
                <a:ea typeface="ＭＳ Ｐゴシック" charset="0"/>
              </a:rPr>
              <a:t>Expression of </a:t>
            </a:r>
            <a:r>
              <a:rPr lang="en-US" sz="2000" b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MPR2</a:t>
            </a:r>
            <a:r>
              <a:rPr lang="en-US" sz="2000" b="1" dirty="0">
                <a:latin typeface="Arial" charset="0"/>
                <a:ea typeface="ＭＳ Ｐゴシック" charset="0"/>
              </a:rPr>
              <a:t> </a:t>
            </a:r>
            <a:r>
              <a:rPr lang="en-US" sz="2000" dirty="0">
                <a:latin typeface="Arial" charset="0"/>
                <a:ea typeface="ＭＳ Ｐゴシック" charset="0"/>
              </a:rPr>
              <a:t>increased by </a:t>
            </a:r>
            <a:r>
              <a:rPr lang="en-US" sz="20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Rifampicin </a:t>
            </a:r>
            <a:r>
              <a:rPr lang="en-US" sz="2000" dirty="0">
                <a:solidFill>
                  <a:schemeClr val="tx2"/>
                </a:solidFill>
                <a:latin typeface="Arial" charset="0"/>
                <a:ea typeface="ＭＳ Ｐゴシック" charset="0"/>
              </a:rPr>
              <a:t>receptor binding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Arial" charset="0"/>
                <a:ea typeface="ＭＳ Ｐゴシック" charset="0"/>
              </a:rPr>
              <a:t>Enhanced activation of </a:t>
            </a:r>
            <a:r>
              <a:rPr lang="en-US" sz="2000" b="1" dirty="0" err="1">
                <a:solidFill>
                  <a:schemeClr val="hlink"/>
                </a:solidFill>
                <a:latin typeface="Arial" charset="0"/>
                <a:ea typeface="ＭＳ Ｐゴシック" charset="0"/>
              </a:rPr>
              <a:t>cholangiocyte</a:t>
            </a:r>
            <a:r>
              <a:rPr lang="en-US" sz="2000" b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 phosphorylation</a:t>
            </a:r>
            <a:r>
              <a:rPr lang="en-US" sz="2000" dirty="0">
                <a:latin typeface="Arial" charset="0"/>
                <a:ea typeface="ＭＳ Ｐゴシック" charset="0"/>
              </a:rPr>
              <a:t> by </a:t>
            </a:r>
            <a:r>
              <a:rPr lang="en-US" sz="20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UDCA </a:t>
            </a:r>
            <a:r>
              <a:rPr lang="en-US" sz="2000" dirty="0">
                <a:solidFill>
                  <a:schemeClr val="tx2"/>
                </a:solidFill>
                <a:latin typeface="Arial" charset="0"/>
                <a:ea typeface="ＭＳ Ｐゴシック" charset="0"/>
              </a:rPr>
              <a:t>receptor binding</a:t>
            </a:r>
            <a:endParaRPr lang="en-US" sz="2000" b="1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86020" name="Picture 6" descr="Cholestasis figure 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3886200"/>
            <a:ext cx="3916363" cy="2438400"/>
          </a:xfrm>
          <a:noFill/>
        </p:spPr>
      </p:pic>
      <p:pic>
        <p:nvPicPr>
          <p:cNvPr id="86021" name="Picture 8" descr="cholestasis fig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1524000"/>
            <a:ext cx="3673475" cy="2243138"/>
          </a:xfrm>
          <a:noFill/>
        </p:spPr>
      </p:pic>
    </p:spTree>
    <p:extLst>
      <p:ext uri="{BB962C8B-B14F-4D97-AF65-F5344CB8AC3E}">
        <p14:creationId xmlns:p14="http://schemas.microsoft.com/office/powerpoint/2010/main" val="31193232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Targets for Pharmacologic Therapy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Stimulation of metabolism of hydrophobic BA</a:t>
            </a:r>
            <a:r>
              <a:rPr lang="ja-JP" altLang="en-US" sz="28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s to less toxic compounds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Rifampicin</a:t>
            </a:r>
            <a:r>
              <a:rPr lang="en-US" sz="2400" dirty="0">
                <a:latin typeface="Arial" charset="0"/>
                <a:ea typeface="ＭＳ Ｐゴシック" charset="0"/>
              </a:rPr>
              <a:t> stimulates expression of </a:t>
            </a:r>
            <a:r>
              <a:rPr lang="en-US" sz="2400" u="sng" dirty="0">
                <a:latin typeface="Arial" charset="0"/>
                <a:ea typeface="ＭＳ Ｐゴシック" charset="0"/>
              </a:rPr>
              <a:t>CYP3A4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latin typeface="Arial" charset="0"/>
                <a:ea typeface="ＭＳ Ｐゴシック" charset="0"/>
              </a:rPr>
              <a:t>UDCA has no such effect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88068" name="Picture 4" descr="Cholestasis figure 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3886200"/>
            <a:ext cx="3916363" cy="2438400"/>
          </a:xfrm>
          <a:noFill/>
        </p:spPr>
      </p:pic>
      <p:pic>
        <p:nvPicPr>
          <p:cNvPr id="88069" name="Picture 5" descr="cholestasis fig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1524000"/>
            <a:ext cx="3673475" cy="2243138"/>
          </a:xfrm>
          <a:noFill/>
        </p:spPr>
      </p:pic>
    </p:spTree>
    <p:extLst>
      <p:ext uri="{BB962C8B-B14F-4D97-AF65-F5344CB8AC3E}">
        <p14:creationId xmlns:p14="http://schemas.microsoft.com/office/powerpoint/2010/main" val="1014592778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Targets for Pharmacologic Therapy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Stimulation of metabolism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of hydrophobic BA</a:t>
            </a:r>
            <a:r>
              <a:rPr lang="ja-JP" altLang="en-US" sz="24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s to less toxic compounds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Rifampicin</a:t>
            </a:r>
            <a:r>
              <a:rPr lang="en-US" sz="2000" dirty="0">
                <a:latin typeface="Arial" charset="0"/>
                <a:ea typeface="ＭＳ Ｐゴシック" charset="0"/>
              </a:rPr>
              <a:t> stimulates expression of </a:t>
            </a:r>
            <a:r>
              <a:rPr lang="en-US" sz="2000" b="1" u="sng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CYP3A4</a:t>
            </a:r>
            <a:endParaRPr lang="en-US" sz="2000" b="1" dirty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Inhibition of apoptosis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due to elevated hydrophobic BA</a:t>
            </a:r>
            <a:r>
              <a:rPr lang="ja-JP" altLang="en-US" sz="2400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UDCA </a:t>
            </a:r>
            <a:r>
              <a:rPr lang="en-US" sz="2000" dirty="0">
                <a:latin typeface="Arial" charset="0"/>
                <a:ea typeface="ＭＳ Ｐゴシック" charset="0"/>
              </a:rPr>
              <a:t>stabilizes mitochondrial membrane and inhibits </a:t>
            </a:r>
            <a:r>
              <a:rPr lang="en-US" sz="2000" b="1" dirty="0" err="1">
                <a:solidFill>
                  <a:schemeClr val="hlink"/>
                </a:solidFill>
                <a:latin typeface="Arial" charset="0"/>
                <a:ea typeface="ＭＳ Ｐゴシック" charset="0"/>
              </a:rPr>
              <a:t>capsase</a:t>
            </a:r>
            <a:r>
              <a:rPr lang="en-US" sz="2000" b="1" dirty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 8</a:t>
            </a:r>
            <a:r>
              <a:rPr lang="en-US" sz="2000" dirty="0">
                <a:latin typeface="Arial" charset="0"/>
                <a:ea typeface="ＭＳ Ｐゴシック" charset="0"/>
              </a:rPr>
              <a:t> and apoptosis</a:t>
            </a:r>
            <a:endParaRPr lang="en-US" sz="2000" b="1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Arial" charset="0"/>
              <a:ea typeface="ＭＳ Ｐゴシック" charset="0"/>
            </a:endParaRPr>
          </a:p>
        </p:txBody>
      </p:sp>
      <p:pic>
        <p:nvPicPr>
          <p:cNvPr id="90116" name="Picture 4" descr="Cholestasis figure 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3886200"/>
            <a:ext cx="3916363" cy="2438400"/>
          </a:xfrm>
          <a:noFill/>
        </p:spPr>
      </p:pic>
      <p:pic>
        <p:nvPicPr>
          <p:cNvPr id="90117" name="Picture 5" descr="cholestasis fig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1524000"/>
            <a:ext cx="3673475" cy="2243138"/>
          </a:xfrm>
          <a:noFill/>
        </p:spPr>
      </p:pic>
    </p:spTree>
    <p:extLst>
      <p:ext uri="{BB962C8B-B14F-4D97-AF65-F5344CB8AC3E}">
        <p14:creationId xmlns:p14="http://schemas.microsoft.com/office/powerpoint/2010/main" val="23962302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Targets for Pharmacologic Therapy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400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Protection of injured </a:t>
            </a:r>
            <a:r>
              <a:rPr lang="en-US" sz="2400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cholangiocytes</a:t>
            </a:r>
            <a:r>
              <a:rPr lang="en-US" sz="2400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by making bile more hydrophilic</a:t>
            </a:r>
          </a:p>
          <a:p>
            <a:pPr lvl="1" eaLnBrk="1" hangingPunct="1"/>
            <a:r>
              <a:rPr lang="en-US" sz="20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UDCA</a:t>
            </a:r>
            <a:r>
              <a:rPr lang="en-US" sz="2000" dirty="0">
                <a:latin typeface="Arial" charset="0"/>
                <a:ea typeface="ＭＳ Ｐゴシック" charset="0"/>
              </a:rPr>
              <a:t> renders BA composition more hydrophilic and increases phospholipid secretion</a:t>
            </a:r>
            <a:endParaRPr lang="en-US" sz="2000" b="1" dirty="0">
              <a:solidFill>
                <a:schemeClr val="accent2"/>
              </a:solidFill>
              <a:latin typeface="Arial" charset="0"/>
              <a:ea typeface="ＭＳ Ｐゴシック" charset="0"/>
            </a:endParaRPr>
          </a:p>
          <a:p>
            <a:pPr eaLnBrk="1" hangingPunct="1"/>
            <a:r>
              <a:rPr lang="en-US" sz="2400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Inhibition of fibrosis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Nothing yet identified</a:t>
            </a:r>
          </a:p>
          <a:p>
            <a:pPr lvl="1" eaLnBrk="1" hangingPunct="1"/>
            <a:endParaRPr lang="en-US" sz="2000" dirty="0">
              <a:latin typeface="Arial" charset="0"/>
              <a:ea typeface="ＭＳ Ｐゴシック" charset="0"/>
            </a:endParaRPr>
          </a:p>
        </p:txBody>
      </p:sp>
      <p:pic>
        <p:nvPicPr>
          <p:cNvPr id="92164" name="Picture 4" descr="Cholestasis figure 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4114800"/>
            <a:ext cx="3916363" cy="2438400"/>
          </a:xfrm>
          <a:noFill/>
        </p:spPr>
      </p:pic>
      <p:pic>
        <p:nvPicPr>
          <p:cNvPr id="92165" name="Picture 7" descr="bile production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1524000"/>
            <a:ext cx="3886200" cy="2590800"/>
          </a:xfrm>
          <a:noFill/>
        </p:spPr>
      </p:pic>
    </p:spTree>
    <p:extLst>
      <p:ext uri="{BB962C8B-B14F-4D97-AF65-F5344CB8AC3E}">
        <p14:creationId xmlns:p14="http://schemas.microsoft.com/office/powerpoint/2010/main" val="5650694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Pharmacological Treatment of Chronic </a:t>
            </a:r>
            <a:r>
              <a:rPr lang="en-US" sz="3200" dirty="0" err="1">
                <a:latin typeface="Arial" charset="0"/>
                <a:ea typeface="ＭＳ Ｐゴシック" charset="0"/>
                <a:cs typeface="ＭＳ Ｐゴシック" charset="0"/>
              </a:rPr>
              <a:t>Cholestatic</a:t>
            </a:r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 Liver Disease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b="1" dirty="0">
                <a:latin typeface="Arial" charset="0"/>
                <a:ea typeface="ＭＳ Ｐゴシック" charset="0"/>
                <a:cs typeface="ＭＳ Ｐゴシック" charset="0"/>
              </a:rPr>
              <a:t>Primary Biliary Cirrhosis as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Pathogenesis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>
                <a:latin typeface="Arial" charset="0"/>
                <a:ea typeface="ＭＳ Ｐゴシック" charset="0"/>
              </a:rPr>
              <a:t>Chronic non-</a:t>
            </a:r>
            <a:r>
              <a:rPr lang="en-US" sz="1600" dirty="0" err="1">
                <a:latin typeface="Arial" charset="0"/>
                <a:ea typeface="ＭＳ Ｐゴシック" charset="0"/>
              </a:rPr>
              <a:t>suppurative</a:t>
            </a:r>
            <a:r>
              <a:rPr lang="en-US" sz="1600" dirty="0">
                <a:latin typeface="Arial" charset="0"/>
                <a:ea typeface="ＭＳ Ｐゴシック" charset="0"/>
              </a:rPr>
              <a:t> destructive cholangitis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>
                <a:latin typeface="Arial" charset="0"/>
                <a:ea typeface="ＭＳ Ｐゴシック" charset="0"/>
              </a:rPr>
              <a:t>Primary immunologic injury of interlobular bile ducts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>
                <a:latin typeface="Arial" charset="0"/>
                <a:ea typeface="ＭＳ Ｐゴシック" charset="0"/>
              </a:rPr>
              <a:t>Aggravation of bile duct lesion by cytotoxic bile acids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>
                <a:latin typeface="Arial" charset="0"/>
                <a:ea typeface="ＭＳ Ｐゴシック" charset="0"/>
              </a:rPr>
              <a:t>Obstruction and loss of small bile ducts followed by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400" dirty="0">
                <a:latin typeface="Arial" charset="0"/>
                <a:ea typeface="ＭＳ Ｐゴシック" charset="0"/>
              </a:rPr>
              <a:t>Cholestasis and retention of bile acids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400" dirty="0">
                <a:latin typeface="Arial" charset="0"/>
                <a:ea typeface="ＭＳ Ｐゴシック" charset="0"/>
              </a:rPr>
              <a:t>Hepatocyte injury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400" dirty="0">
                <a:latin typeface="Arial" charset="0"/>
                <a:ea typeface="ＭＳ Ｐゴシック" charset="0"/>
              </a:rPr>
              <a:t>Apoptosis and necrosis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400" dirty="0">
                <a:latin typeface="Arial" charset="0"/>
                <a:ea typeface="ＭＳ Ｐゴシック" charset="0"/>
              </a:rPr>
              <a:t>Fibrosis&gt;&gt; cirrhosis&gt;&gt; liver failure </a:t>
            </a:r>
          </a:p>
        </p:txBody>
      </p:sp>
      <p:pic>
        <p:nvPicPr>
          <p:cNvPr id="94212" name="Picture 10" descr="pbc granulom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0" y="1752600"/>
            <a:ext cx="3352800" cy="2071688"/>
          </a:xfrm>
          <a:noFill/>
        </p:spPr>
      </p:pic>
      <p:pic>
        <p:nvPicPr>
          <p:cNvPr id="94213" name="Picture 13" descr="pbc cholestasi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429" r="-17429"/>
          <a:stretch>
            <a:fillRect/>
          </a:stretch>
        </p:blipFill>
        <p:spPr>
          <a:xfrm>
            <a:off x="5029200" y="4191000"/>
            <a:ext cx="3810000" cy="1981200"/>
          </a:xfrm>
          <a:noFill/>
        </p:spPr>
      </p:pic>
    </p:spTree>
    <p:extLst>
      <p:ext uri="{BB962C8B-B14F-4D97-AF65-F5344CB8AC3E}">
        <p14:creationId xmlns:p14="http://schemas.microsoft.com/office/powerpoint/2010/main" val="33911481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Pharmacological Treatment of Chronic </a:t>
            </a:r>
            <a:r>
              <a:rPr lang="en-US" sz="3200" dirty="0" err="1">
                <a:latin typeface="Arial" charset="0"/>
                <a:ea typeface="ＭＳ Ｐゴシック" charset="0"/>
                <a:cs typeface="ＭＳ Ｐゴシック" charset="0"/>
              </a:rPr>
              <a:t>Cholestatic</a:t>
            </a:r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 Liver Disease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b="1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UDCA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 only FDA approved drug for PBC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Renders bile less toxic for the injured biliary epithelium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Reduces retention of BA</a:t>
            </a:r>
            <a:r>
              <a:rPr lang="ja-JP" altLang="en-US" sz="1800" dirty="0">
                <a:latin typeface="Arial" charset="0"/>
                <a:ea typeface="ＭＳ Ｐゴシック" charset="0"/>
              </a:rPr>
              <a:t>’</a:t>
            </a:r>
            <a:r>
              <a:rPr lang="en-US" sz="1800" dirty="0">
                <a:latin typeface="Arial" charset="0"/>
                <a:ea typeface="ＭＳ Ｐゴシック" charset="0"/>
              </a:rPr>
              <a:t>s in hepatocytes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Inhibits apoptosis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18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000" dirty="0" err="1">
                <a:latin typeface="Arial" charset="0"/>
                <a:ea typeface="ＭＳ Ｐゴシック" charset="0"/>
              </a:rPr>
              <a:t>Immunosuppressives</a:t>
            </a:r>
            <a:endParaRPr lang="en-US" sz="20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000" dirty="0">
                <a:latin typeface="Arial" charset="0"/>
                <a:ea typeface="ＭＳ Ｐゴシック" charset="0"/>
              </a:rPr>
              <a:t>limited utility in combination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000" dirty="0">
                <a:latin typeface="Arial" charset="0"/>
                <a:ea typeface="ＭＳ Ｐゴシック" charset="0"/>
              </a:rPr>
              <a:t>with </a:t>
            </a:r>
            <a:r>
              <a:rPr lang="en-US" sz="2000" b="1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UDCA</a:t>
            </a:r>
            <a:r>
              <a:rPr lang="en-US" sz="1800" dirty="0">
                <a:latin typeface="Arial" charset="0"/>
                <a:ea typeface="ＭＳ Ｐゴシック" charset="0"/>
              </a:rPr>
              <a:t>	</a:t>
            </a:r>
          </a:p>
        </p:txBody>
      </p:sp>
      <p:sp>
        <p:nvSpPr>
          <p:cNvPr id="96260" name="Rectangle 8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b="1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UDCA</a:t>
            </a:r>
            <a:r>
              <a:rPr lang="en-US" sz="2000" dirty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 @ 13-15 mg/Kg body weight/day 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for PBC Rx</a:t>
            </a:r>
            <a:endParaRPr lang="en-US" sz="2000" dirty="0">
              <a:solidFill>
                <a:schemeClr val="accent2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Improves bilirubin and other markers of cholestasis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Inhibits histological progression in early stage PBC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Delays onset of esophageal </a:t>
            </a:r>
            <a:r>
              <a:rPr lang="en-US" sz="1800" dirty="0" err="1">
                <a:latin typeface="Arial" charset="0"/>
                <a:ea typeface="ＭＳ Ｐゴシック" charset="0"/>
              </a:rPr>
              <a:t>varices</a:t>
            </a:r>
            <a:endParaRPr lang="en-US" sz="18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Can delay time to liver transplant/death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>
                <a:latin typeface="Arial" charset="0"/>
                <a:ea typeface="ＭＳ Ｐゴシック" charset="0"/>
              </a:rPr>
              <a:t>Survival benefit not seen in first 2 years of treatment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>
                <a:solidFill>
                  <a:schemeClr val="accent2"/>
                </a:solidFill>
                <a:latin typeface="Arial" charset="0"/>
                <a:ea typeface="ＭＳ Ｐゴシック" charset="0"/>
              </a:rPr>
              <a:t>Doses lower than 10 mg/Kg/day of no benefit</a:t>
            </a:r>
          </a:p>
          <a:p>
            <a:pPr lvl="1" eaLnBrk="1" hangingPunct="1">
              <a:lnSpc>
                <a:spcPct val="90000"/>
              </a:lnSpc>
            </a:pPr>
            <a:endParaRPr lang="en-US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sz="1800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9713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00458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60445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8850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5916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63807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1516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37443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16308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25208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394259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66080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462487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718569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2349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4158</TotalTime>
  <Words>2704</Words>
  <Application>Microsoft Macintosh PowerPoint</Application>
  <PresentationFormat>On-screen Show (4:3)</PresentationFormat>
  <Paragraphs>598</Paragraphs>
  <Slides>76</Slides>
  <Notes>43</Notes>
  <HiddenSlides>11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9" baseType="lpstr">
      <vt:lpstr>Arial Unicode MS</vt:lpstr>
      <vt:lpstr>Arial</vt:lpstr>
      <vt:lpstr>Arial Bold</vt:lpstr>
      <vt:lpstr>Arial Italic</vt:lpstr>
      <vt:lpstr>Calibri</vt:lpstr>
      <vt:lpstr>Comic Sans MS</vt:lpstr>
      <vt:lpstr>Symbol</vt:lpstr>
      <vt:lpstr>Tahoma</vt:lpstr>
      <vt:lpstr>Times</vt:lpstr>
      <vt:lpstr>Times New Roman</vt:lpstr>
      <vt:lpstr>Wingdings</vt:lpstr>
      <vt:lpstr>Office Theme</vt:lpstr>
      <vt:lpstr>Chart</vt:lpstr>
      <vt:lpstr>Cholestasis Hepatology Update </vt:lpstr>
      <vt:lpstr>PowerPoint Presentation</vt:lpstr>
      <vt:lpstr>CHOLESTASIS Failure To Deliver Bile </vt:lpstr>
      <vt:lpstr>PowerPoint Presentation</vt:lpstr>
      <vt:lpstr>Causes of Cholestasis- failed delivery of bile to duodenum</vt:lpstr>
      <vt:lpstr>The enterohepatic circulation of bile acids</vt:lpstr>
      <vt:lpstr>Bile Acid Synthesis</vt:lpstr>
      <vt:lpstr>Terminal Branch of the Biliary Tree </vt:lpstr>
      <vt:lpstr>Extrahepatic Biliary Tree</vt:lpstr>
      <vt:lpstr>Biliary Drainage</vt:lpstr>
      <vt:lpstr>PowerPoint Presentation</vt:lpstr>
      <vt:lpstr>PowerPoint Presentation</vt:lpstr>
      <vt:lpstr>Summary of Liver Anatomy</vt:lpstr>
      <vt:lpstr>Bile Composition Varies Along the Biliary Tree </vt:lpstr>
      <vt:lpstr>Bile Flow</vt:lpstr>
      <vt:lpstr>Bile Formation</vt:lpstr>
      <vt:lpstr>PowerPoint Presentation</vt:lpstr>
      <vt:lpstr>Solute composition of human bile</vt:lpstr>
      <vt:lpstr>Canalicular Transporters Determine Biliary Components</vt:lpstr>
      <vt:lpstr>Hepatic Bile Acid Transport</vt:lpstr>
      <vt:lpstr>Hepatic Zonal Architecture (Microanatomy)</vt:lpstr>
      <vt:lpstr>Hepatic zonal architecture</vt:lpstr>
      <vt:lpstr>Molecular Pathways of Bile Synthesis</vt:lpstr>
      <vt:lpstr>Bile Salts - BSEP</vt:lpstr>
      <vt:lpstr>Non-Bile Acid Organic Anions</vt:lpstr>
      <vt:lpstr>Organic Cations</vt:lpstr>
      <vt:lpstr>Biliary Lipids Phopholipids and Cholesterol</vt:lpstr>
      <vt:lpstr>Bilirubin Transport</vt:lpstr>
      <vt:lpstr>PowerPoint Presentation</vt:lpstr>
      <vt:lpstr>PowerPoint Presentation</vt:lpstr>
      <vt:lpstr>Molecular Pathways of Bile Synthesis</vt:lpstr>
      <vt:lpstr>Molecular Pathways of Bile Synthesis</vt:lpstr>
      <vt:lpstr>Molecular Pathways of Bile Synthesis</vt:lpstr>
      <vt:lpstr>Molecular Pathways of Bile Synthesis</vt:lpstr>
      <vt:lpstr>Molecular Pathways of Bile Synthesis</vt:lpstr>
      <vt:lpstr>PowerPoint Presentation</vt:lpstr>
      <vt:lpstr>Bile salts aid intestinal fat digestion</vt:lpstr>
      <vt:lpstr>Bile acid accumulationhepatocyte damage</vt:lpstr>
      <vt:lpstr>Adaptation to bile acid retention</vt:lpstr>
      <vt:lpstr>Multiple molecular roles of bile acids</vt:lpstr>
      <vt:lpstr>PowerPoint Presentation</vt:lpstr>
      <vt:lpstr>PowerPoint Presentation</vt:lpstr>
      <vt:lpstr>Nuclear Receptors – SXR and CAR</vt:lpstr>
      <vt:lpstr>Adaptation to bile acid retention</vt:lpstr>
      <vt:lpstr>Cholestasis</vt:lpstr>
      <vt:lpstr>Causes of Cholestasis- failed delivery of bile to duodenum</vt:lpstr>
      <vt:lpstr>Molecular Mechanisms of Cholestasis</vt:lpstr>
      <vt:lpstr>Molecular Mechanisms of Cholestasis</vt:lpstr>
      <vt:lpstr>Hepatobiliary Effects of Inflammatory Cytokines</vt:lpstr>
      <vt:lpstr>Molecular Mechanisms of Cholestasis</vt:lpstr>
      <vt:lpstr>Molecular Mechanisms of Cholestasis</vt:lpstr>
      <vt:lpstr>Molecular Mechanisms of Cholestasis</vt:lpstr>
      <vt:lpstr>Molecular Mechanisms of Cholestasis</vt:lpstr>
      <vt:lpstr>Adaptive Responses to Cholestasis</vt:lpstr>
      <vt:lpstr>Adaptive Responses to Cholestasis</vt:lpstr>
      <vt:lpstr>Targets for Pharmacologic Therapy</vt:lpstr>
      <vt:lpstr>Targets for Pharmacologic Therapy</vt:lpstr>
      <vt:lpstr>Targets for Pharmacologic Therapy</vt:lpstr>
      <vt:lpstr>Targets for Pharmacologic Therapy</vt:lpstr>
      <vt:lpstr>Targets for Pharmacologic Therapy</vt:lpstr>
      <vt:lpstr>Pharmacological Treatment of Chronic Cholestatic Liver Disease</vt:lpstr>
      <vt:lpstr>Pharmacological Treatment of Chronic Cholestatic Liver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Cholestasis Intermountain West Hepatology Update</dc:title>
  <dc:subject/>
  <dc:creator>ITHOMASON</dc:creator>
  <cp:keywords/>
  <dc:description/>
  <cp:lastModifiedBy>Ray Thomason</cp:lastModifiedBy>
  <cp:revision>49</cp:revision>
  <dcterms:created xsi:type="dcterms:W3CDTF">2013-02-02T03:43:56Z</dcterms:created>
  <dcterms:modified xsi:type="dcterms:W3CDTF">2020-12-25T08:20:13Z</dcterms:modified>
  <cp:category/>
</cp:coreProperties>
</file>